
<file path=[Content_Types].xml><?xml version="1.0" encoding="utf-8"?>
<Types xmlns="http://schemas.openxmlformats.org/package/2006/content-types">
  <Default Extension="bmp" ContentType="image/bmp"/>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42" r:id="rId3"/>
    <p:sldId id="331" r:id="rId4"/>
    <p:sldId id="344" r:id="rId5"/>
    <p:sldId id="343" r:id="rId6"/>
    <p:sldId id="365" r:id="rId7"/>
    <p:sldId id="332" r:id="rId8"/>
    <p:sldId id="333" r:id="rId9"/>
    <p:sldId id="334" r:id="rId10"/>
    <p:sldId id="262" r:id="rId11"/>
    <p:sldId id="335" r:id="rId12"/>
    <p:sldId id="336" r:id="rId13"/>
    <p:sldId id="330" r:id="rId14"/>
    <p:sldId id="337" r:id="rId15"/>
    <p:sldId id="338" r:id="rId16"/>
    <p:sldId id="345" r:id="rId17"/>
    <p:sldId id="339" r:id="rId18"/>
    <p:sldId id="366" r:id="rId19"/>
    <p:sldId id="341" r:id="rId20"/>
    <p:sldId id="346" r:id="rId21"/>
    <p:sldId id="347" r:id="rId22"/>
    <p:sldId id="340" r:id="rId23"/>
    <p:sldId id="349" r:id="rId24"/>
    <p:sldId id="350" r:id="rId25"/>
    <p:sldId id="367" r:id="rId26"/>
    <p:sldId id="368" r:id="rId27"/>
    <p:sldId id="348" r:id="rId28"/>
    <p:sldId id="351" r:id="rId29"/>
    <p:sldId id="353" r:id="rId30"/>
    <p:sldId id="354" r:id="rId31"/>
    <p:sldId id="355" r:id="rId32"/>
    <p:sldId id="352" r:id="rId33"/>
    <p:sldId id="357" r:id="rId34"/>
    <p:sldId id="358" r:id="rId35"/>
    <p:sldId id="356" r:id="rId36"/>
    <p:sldId id="359" r:id="rId37"/>
    <p:sldId id="361" r:id="rId38"/>
    <p:sldId id="362" r:id="rId39"/>
    <p:sldId id="369" r:id="rId40"/>
    <p:sldId id="360" r:id="rId41"/>
    <p:sldId id="363" r:id="rId42"/>
    <p:sldId id="364" r:id="rId43"/>
    <p:sldId id="370" r:id="rId44"/>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80"/>
    <p:restoredTop sz="94648"/>
  </p:normalViewPr>
  <p:slideViewPr>
    <p:cSldViewPr snapToGrid="0">
      <p:cViewPr varScale="1">
        <p:scale>
          <a:sx n="49" d="100"/>
          <a:sy n="49" d="100"/>
        </p:scale>
        <p:origin x="72" y="3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1479549"/>
            <a:ext cx="10820400" cy="1403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685800" y="2978149"/>
            <a:ext cx="10820400" cy="914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5506">
                <a:solidFill>
                  <a:srgbClr val="FFFFFF"/>
                </a:solidFill>
              </a:defRPr>
            </a:lvl1pPr>
          </a:lstStyle>
          <a:p>
            <a:pPr algn="ctr"/>
            <a:endParaRPr/>
          </a:p>
        </p:txBody>
      </p:sp>
      <p:sp>
        <p:nvSpPr>
          <p:cNvPr id="4" name="New Shape"/>
          <p:cNvSpPr>
            <a:spLocks noGrp="1"/>
          </p:cNvSpPr>
          <p:nvPr>
            <p:ph type="body" idx="2"/>
          </p:nvPr>
        </p:nvSpPr>
        <p:spPr>
          <a:xfrm>
            <a:off x="673099" y="4254500"/>
            <a:ext cx="10845800" cy="68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31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45699" y="5460999"/>
            <a:ext cx="14478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349500"/>
            <a:ext cx="10858500" cy="1301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666750" y="3765550"/>
            <a:ext cx="10864850" cy="93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293">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31B558-4FA1-C4A8-C03B-9A02F3F9A65E}"/>
              </a:ext>
            </a:extLst>
          </p:cNvPr>
          <p:cNvSpPr/>
          <p:nvPr userDrawn="1"/>
        </p:nvSpPr>
        <p:spPr>
          <a:xfrm>
            <a:off x="-150607" y="-268941"/>
            <a:ext cx="12575689" cy="7358230"/>
          </a:xfrm>
          <a:prstGeom prst="rect">
            <a:avLst/>
          </a:prstGeom>
          <a:solidFill>
            <a:srgbClr val="172C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ref.ly/Tt1.5" TargetMode="External"/><Relationship Id="rId2" Type="http://schemas.openxmlformats.org/officeDocument/2006/relationships/hyperlink" Target="https://ref.ly/Ac14.23" TargetMode="Externa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033046"/>
            <a:ext cx="10820400" cy="248920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8306">
                <a:solidFill>
                  <a:srgbClr val="FFFFFF"/>
                </a:solidFill>
              </a:defRPr>
            </a:lvl1pPr>
          </a:lstStyle>
          <a:p>
            <a:pPr algn="ctr"/>
            <a:r>
              <a:rPr lang="en-US" sz="11500" dirty="0"/>
              <a:t>Chapter 4</a:t>
            </a:r>
          </a:p>
          <a:p>
            <a:pPr algn="ctr"/>
            <a:r>
              <a:rPr lang="en-US" sz="11500" dirty="0"/>
              <a:t>Qualified Leadership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An administrator, a person who manages the domestic affairs of a family, business, or minor, a treasurer, a chamberlain of a city, a house manager, overseer, steward.
</a:t>
            </a:r>
          </a:p>
        </p:txBody>
      </p:sp>
      <p:sp>
        <p:nvSpPr>
          <p:cNvPr id="4" name="New Shape">
            <a:extLst>
              <a:ext uri="{FF2B5EF4-FFF2-40B4-BE49-F238E27FC236}">
                <a16:creationId xmlns:a16="http://schemas.microsoft.com/office/drawing/2014/main" id="{FF3B34A6-D796-9FEC-708C-6CB88E95B930}"/>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l"/>
            <a:r>
              <a:rPr lang="en-US" sz="7000" b="0" i="1" dirty="0">
                <a:solidFill>
                  <a:srgbClr val="FFFFFF"/>
                </a:solidFill>
              </a:rPr>
              <a:t>The Complete Word Study Dictionary: New Testament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05CBF2F5-A7F7-2B55-8B0C-A1D5FC6E213C}"/>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833260CD-7972-4AC6-9512-C833A7E3A3D2}"/>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(I) Particularly, one who has authority over the servants or slaves of a family to assign their tasks and portions. Along with this was the general management of affairs and accounts. Such persons were themselves usually slaves (Luke 12:42 [cf. Eliezer {Gen. 15:2} and Joseph {Gen. 39:4}]).</a:t>
            </a:r>
          </a:p>
        </p:txBody>
      </p:sp>
      <p:sp>
        <p:nvSpPr>
          <p:cNvPr id="4" name="New Shape">
            <a:extLst>
              <a:ext uri="{FF2B5EF4-FFF2-40B4-BE49-F238E27FC236}">
                <a16:creationId xmlns:a16="http://schemas.microsoft.com/office/drawing/2014/main" id="{ED9CD5F2-86EB-32B6-0D38-26D924CA6BF2}"/>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l"/>
            <a:r>
              <a:rPr lang="en-US" sz="7000" b="0" i="1" dirty="0">
                <a:solidFill>
                  <a:srgbClr val="FFFFFF"/>
                </a:solidFill>
              </a:rPr>
              <a:t>The Complete Word Study Dictionary: New Testament</a:t>
            </a:r>
          </a:p>
        </p:txBody>
      </p:sp>
    </p:spTree>
    <p:extLst>
      <p:ext uri="{BB962C8B-B14F-4D97-AF65-F5344CB8AC3E}">
        <p14:creationId xmlns:p14="http://schemas.microsoft.com/office/powerpoint/2010/main" val="386935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4EE16C41-7E51-3492-1262-2A993E4BEAF6}"/>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58C3026A-9E93-4F20-147E-3FE1EE25C2E6}"/>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To understand this application of the term, we must remember that the </a:t>
            </a:r>
            <a:r>
              <a:rPr lang="el-GR" sz="4200" b="0" dirty="0" err="1">
                <a:solidFill>
                  <a:srgbClr val="FFFFFF"/>
                </a:solidFill>
              </a:rPr>
              <a:t>οἰκονόμος</a:t>
            </a:r>
            <a:r>
              <a:rPr lang="el-GR" sz="4200" b="0" dirty="0">
                <a:solidFill>
                  <a:srgbClr val="FFFFFF"/>
                </a:solidFill>
              </a:rPr>
              <a:t> </a:t>
            </a:r>
            <a:r>
              <a:rPr lang="en-US" sz="4200" b="0" dirty="0">
                <a:solidFill>
                  <a:srgbClr val="FFFFFF"/>
                </a:solidFill>
              </a:rPr>
              <a:t>stood in a twofold relationship, first to the Lord, to whom he was answerable, 1 Cor. 4:2, Luke 16:1 </a:t>
            </a:r>
            <a:r>
              <a:rPr lang="en-US" sz="4200" b="0" dirty="0" err="1">
                <a:solidFill>
                  <a:srgbClr val="FFFFFF"/>
                </a:solidFill>
              </a:rPr>
              <a:t>sqq</a:t>
            </a:r>
            <a:r>
              <a:rPr lang="en-US" sz="4200" b="0" dirty="0">
                <a:solidFill>
                  <a:srgbClr val="FFFFFF"/>
                </a:solidFill>
              </a:rPr>
              <a:t>.; and, secondly, to those with whom he had to deal in the Lord’s name, Luke 12:42</a:t>
            </a:r>
          </a:p>
        </p:txBody>
      </p:sp>
      <p:sp>
        <p:nvSpPr>
          <p:cNvPr id="4" name="New Shape">
            <a:extLst>
              <a:ext uri="{FF2B5EF4-FFF2-40B4-BE49-F238E27FC236}">
                <a16:creationId xmlns:a16="http://schemas.microsoft.com/office/drawing/2014/main" id="{930D6509-7576-FFFB-E82F-E22FA54CF695}"/>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l"/>
            <a:r>
              <a:rPr lang="en-US" sz="7000" b="0" i="1" dirty="0" err="1">
                <a:solidFill>
                  <a:srgbClr val="FFFFFF"/>
                </a:solidFill>
              </a:rPr>
              <a:t>Biblico</a:t>
            </a:r>
            <a:r>
              <a:rPr lang="en-US" sz="7000" b="0" i="1" dirty="0">
                <a:solidFill>
                  <a:srgbClr val="FFFFFF"/>
                </a:solidFill>
              </a:rPr>
              <a:t>-Theological Lexicon of New Testament Greek</a:t>
            </a:r>
          </a:p>
        </p:txBody>
      </p:sp>
    </p:spTree>
    <p:extLst>
      <p:ext uri="{BB962C8B-B14F-4D97-AF65-F5344CB8AC3E}">
        <p14:creationId xmlns:p14="http://schemas.microsoft.com/office/powerpoint/2010/main" val="221065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7F634-D853-DF8C-353E-ED611D5ABC60}"/>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187CFD4F-1CC7-3FB1-3E06-9C0E86643293}"/>
              </a:ext>
            </a:extLst>
          </p:cNvPr>
          <p:cNvSpPr>
            <a:spLocks noGrp="1"/>
          </p:cNvSpPr>
          <p:nvPr>
            <p:ph type="body"/>
          </p:nvPr>
        </p:nvSpPr>
        <p:spPr>
          <a:xfrm>
            <a:off x="698500" y="490330"/>
            <a:ext cx="10795000" cy="568568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200">
                <a:solidFill>
                  <a:srgbClr val="FFFFFF"/>
                </a:solidFill>
              </a:defRPr>
            </a:lvl1pPr>
          </a:lstStyle>
          <a:p>
            <a:pPr algn="l"/>
            <a:r>
              <a:rPr lang="en-US" sz="4400" b="0" baseline="30000" dirty="0">
                <a:solidFill>
                  <a:srgbClr val="FFFFFF"/>
                </a:solidFill>
              </a:rPr>
              <a:t>1 </a:t>
            </a:r>
            <a:r>
              <a:rPr lang="en-US" sz="4400" b="0" dirty="0">
                <a:solidFill>
                  <a:srgbClr val="FFFFFF"/>
                </a:solidFill>
              </a:rPr>
              <a:t>Now He was also saying to the disciples, “There was a certain rich man who had a steward, and this steward was reported to him as squandering his possessions.</a:t>
            </a:r>
          </a:p>
        </p:txBody>
      </p:sp>
      <p:sp>
        <p:nvSpPr>
          <p:cNvPr id="4" name="New Shape">
            <a:extLst>
              <a:ext uri="{FF2B5EF4-FFF2-40B4-BE49-F238E27FC236}">
                <a16:creationId xmlns:a16="http://schemas.microsoft.com/office/drawing/2014/main" id="{62AF0D17-65B9-1E4A-FFCB-F6AF8E6514AA}"/>
              </a:ext>
            </a:extLst>
          </p:cNvPr>
          <p:cNvSpPr txBox="1">
            <a:spLocks/>
          </p:cNvSpPr>
          <p:nvPr/>
        </p:nvSpPr>
        <p:spPr>
          <a:xfrm>
            <a:off x="1904447" y="6047740"/>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r"/>
            <a:r>
              <a:rPr lang="en-US" sz="7200" b="0" dirty="0">
                <a:solidFill>
                  <a:srgbClr val="FFFFFF"/>
                </a:solidFill>
              </a:rPr>
              <a:t>Luke 16:1</a:t>
            </a:r>
          </a:p>
        </p:txBody>
      </p:sp>
    </p:spTree>
    <p:extLst>
      <p:ext uri="{BB962C8B-B14F-4D97-AF65-F5344CB8AC3E}">
        <p14:creationId xmlns:p14="http://schemas.microsoft.com/office/powerpoint/2010/main" val="36466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1D81-F754-95E0-3CA4-36E1668678F7}"/>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1CBAF272-E5B1-4EB7-CA22-5DB5A83DD669}"/>
              </a:ext>
            </a:extLst>
          </p:cNvPr>
          <p:cNvSpPr>
            <a:spLocks noGrp="1"/>
          </p:cNvSpPr>
          <p:nvPr>
            <p:ph type="body"/>
          </p:nvPr>
        </p:nvSpPr>
        <p:spPr>
          <a:xfrm>
            <a:off x="698500" y="490330"/>
            <a:ext cx="10795000" cy="568568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200">
                <a:solidFill>
                  <a:srgbClr val="FFFFFF"/>
                </a:solidFill>
              </a:defRPr>
            </a:lvl1pPr>
          </a:lstStyle>
          <a:p>
            <a:pPr algn="l"/>
            <a:r>
              <a:rPr lang="en-US" sz="4400" b="0" baseline="30000" dirty="0">
                <a:solidFill>
                  <a:srgbClr val="FFFFFF"/>
                </a:solidFill>
              </a:rPr>
              <a:t>2 </a:t>
            </a:r>
            <a:r>
              <a:rPr lang="en-US" sz="4400" b="0" dirty="0">
                <a:solidFill>
                  <a:srgbClr val="FFFFFF"/>
                </a:solidFill>
              </a:rPr>
              <a:t>Moreover, it is required of stewards that they be found faithful.</a:t>
            </a:r>
          </a:p>
        </p:txBody>
      </p:sp>
      <p:sp>
        <p:nvSpPr>
          <p:cNvPr id="4" name="New Shape">
            <a:extLst>
              <a:ext uri="{FF2B5EF4-FFF2-40B4-BE49-F238E27FC236}">
                <a16:creationId xmlns:a16="http://schemas.microsoft.com/office/drawing/2014/main" id="{09D28995-7A9B-788F-6043-3C60992428D7}"/>
              </a:ext>
            </a:extLst>
          </p:cNvPr>
          <p:cNvSpPr txBox="1">
            <a:spLocks/>
          </p:cNvSpPr>
          <p:nvPr/>
        </p:nvSpPr>
        <p:spPr>
          <a:xfrm>
            <a:off x="1904447" y="6047740"/>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r"/>
            <a:r>
              <a:rPr lang="en-US" sz="7200" b="0" dirty="0">
                <a:solidFill>
                  <a:srgbClr val="FFFFFF"/>
                </a:solidFill>
              </a:rPr>
              <a:t>1 Corinthians 4:2</a:t>
            </a:r>
          </a:p>
        </p:txBody>
      </p:sp>
    </p:spTree>
    <p:extLst>
      <p:ext uri="{BB962C8B-B14F-4D97-AF65-F5344CB8AC3E}">
        <p14:creationId xmlns:p14="http://schemas.microsoft.com/office/powerpoint/2010/main" val="126331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A5292-31FB-1BC8-96C9-8B35C5EF6B5D}"/>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1888F4D-DF9D-B08E-F02D-AF61E8B7FFF0}"/>
              </a:ext>
            </a:extLst>
          </p:cNvPr>
          <p:cNvSpPr>
            <a:spLocks noGrp="1"/>
          </p:cNvSpPr>
          <p:nvPr>
            <p:ph type="body"/>
          </p:nvPr>
        </p:nvSpPr>
        <p:spPr>
          <a:xfrm>
            <a:off x="698500" y="490330"/>
            <a:ext cx="10795000" cy="568568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200">
                <a:solidFill>
                  <a:srgbClr val="FFFFFF"/>
                </a:solidFill>
              </a:defRPr>
            </a:lvl1pPr>
          </a:lstStyle>
          <a:p>
            <a:pPr algn="l"/>
            <a:r>
              <a:rPr lang="en-US" sz="4400" b="0" baseline="30000" dirty="0">
                <a:solidFill>
                  <a:srgbClr val="FFFFFF"/>
                </a:solidFill>
              </a:rPr>
              <a:t>42 </a:t>
            </a:r>
            <a:r>
              <a:rPr lang="en-US" sz="4400" b="0" dirty="0">
                <a:solidFill>
                  <a:srgbClr val="FFFFFF"/>
                </a:solidFill>
              </a:rPr>
              <a:t>The Lord answered, “Who then is the faithful and wise manager, whom the master puts in charge of his servants to give them their food allowance at the proper time?</a:t>
            </a:r>
          </a:p>
        </p:txBody>
      </p:sp>
      <p:sp>
        <p:nvSpPr>
          <p:cNvPr id="4" name="New Shape">
            <a:extLst>
              <a:ext uri="{FF2B5EF4-FFF2-40B4-BE49-F238E27FC236}">
                <a16:creationId xmlns:a16="http://schemas.microsoft.com/office/drawing/2014/main" id="{17697338-E3CD-EDB9-D190-7A646EA15DC5}"/>
              </a:ext>
            </a:extLst>
          </p:cNvPr>
          <p:cNvSpPr txBox="1">
            <a:spLocks/>
          </p:cNvSpPr>
          <p:nvPr/>
        </p:nvSpPr>
        <p:spPr>
          <a:xfrm>
            <a:off x="1904447" y="6047740"/>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r"/>
            <a:r>
              <a:rPr lang="en-US" sz="7200" b="0" dirty="0">
                <a:solidFill>
                  <a:srgbClr val="FFFFFF"/>
                </a:solidFill>
              </a:rPr>
              <a:t>Luke 12:42</a:t>
            </a:r>
          </a:p>
        </p:txBody>
      </p:sp>
    </p:spTree>
    <p:extLst>
      <p:ext uri="{BB962C8B-B14F-4D97-AF65-F5344CB8AC3E}">
        <p14:creationId xmlns:p14="http://schemas.microsoft.com/office/powerpoint/2010/main" val="284468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47B39-0933-32FD-D1A8-4BAB0292418A}"/>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8E25A2DA-1B70-C2F8-154A-AEA5F23066D5}"/>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6000" b="0" dirty="0">
                <a:solidFill>
                  <a:srgbClr val="FFFFFF"/>
                </a:solidFill>
              </a:rPr>
              <a:t>It is significant that the New Testament provides more instruction on the qualifications for elders than on any other aspect of eldership.</a:t>
            </a:r>
          </a:p>
        </p:txBody>
      </p:sp>
      <p:sp>
        <p:nvSpPr>
          <p:cNvPr id="4" name="New Shape">
            <a:extLst>
              <a:ext uri="{FF2B5EF4-FFF2-40B4-BE49-F238E27FC236}">
                <a16:creationId xmlns:a16="http://schemas.microsoft.com/office/drawing/2014/main" id="{700FF8BE-EB4F-6435-FAB7-6BE8753D6758}"/>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35918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F9007-A772-22BA-295B-7AFCE0D45672}"/>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B9437405-4411-2FE0-A321-0EE2878E3273}"/>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marL="1371600" indent="-1371600" algn="l">
              <a:buFont typeface="+mj-lt"/>
              <a:buAutoNum type="arabicPeriod"/>
            </a:pPr>
            <a:r>
              <a:rPr lang="en-US" sz="3600" b="0" dirty="0">
                <a:solidFill>
                  <a:srgbClr val="FFFFFF"/>
                </a:solidFill>
              </a:rPr>
              <a:t>The Apostolic Qualifications</a:t>
            </a:r>
          </a:p>
          <a:p>
            <a:pPr algn="l"/>
            <a:r>
              <a:rPr lang="en-US" sz="3600" dirty="0"/>
              <a:t>		A. The Qualifications as stated in </a:t>
            </a:r>
            <a:br>
              <a:rPr lang="en-US" sz="3600" dirty="0"/>
            </a:br>
            <a:r>
              <a:rPr lang="en-US" sz="3600" dirty="0"/>
              <a:t>		1 Timothy 3:1-7, 10</a:t>
            </a:r>
            <a:br>
              <a:rPr lang="en-US" sz="3600" dirty="0"/>
            </a:br>
            <a:r>
              <a:rPr lang="en-US" sz="3600" dirty="0"/>
              <a:t>			- Let Them Be Examined</a:t>
            </a:r>
            <a:br>
              <a:rPr lang="en-US" sz="3600" dirty="0"/>
            </a:br>
            <a:r>
              <a:rPr lang="en-US" sz="3600" dirty="0"/>
              <a:t>		B. The Qualifications as stated in Titus 1:5-9</a:t>
            </a:r>
            <a:br>
              <a:rPr lang="en-US" sz="3600" dirty="0"/>
            </a:br>
            <a:r>
              <a:rPr lang="en-US" sz="3600" dirty="0"/>
              <a:t>			- Elders, Overseers, and Stewards</a:t>
            </a:r>
          </a:p>
          <a:p>
            <a:pPr algn="l"/>
            <a:r>
              <a:rPr lang="en-US" sz="3600" dirty="0"/>
              <a:t>		C. The Qualifications as stated in 1 Peter 5:1-5</a:t>
            </a:r>
            <a:br>
              <a:rPr lang="en-US" sz="3600" dirty="0"/>
            </a:br>
            <a:endParaRPr lang="en-US" sz="3600" dirty="0"/>
          </a:p>
        </p:txBody>
      </p:sp>
    </p:spTree>
    <p:extLst>
      <p:ext uri="{BB962C8B-B14F-4D97-AF65-F5344CB8AC3E}">
        <p14:creationId xmlns:p14="http://schemas.microsoft.com/office/powerpoint/2010/main" val="372496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DE5A-29E9-C153-6C55-AA4DA85C4C2E}"/>
              </a:ext>
            </a:extLst>
          </p:cNvPr>
          <p:cNvSpPr>
            <a:spLocks noGrp="1"/>
          </p:cNvSpPr>
          <p:nvPr>
            <p:ph type="body"/>
          </p:nvPr>
        </p:nvSpPr>
        <p:spPr>
          <a:xfrm>
            <a:off x="698500" y="0"/>
            <a:ext cx="10795000" cy="6381750"/>
          </a:xfrm>
        </p:spPr>
        <p:txBody>
          <a:bodyPr>
            <a:normAutofit/>
          </a:bodyPr>
          <a:lstStyle/>
          <a:p>
            <a:pPr marL="571500" indent="-571500">
              <a:buFont typeface="Arial" panose="020B0604020202020204" pitchFamily="34" charset="0"/>
              <a:buChar char="•"/>
            </a:pPr>
            <a:r>
              <a:rPr lang="en-US" sz="6600" dirty="0"/>
              <a:t>Site Visit</a:t>
            </a:r>
          </a:p>
          <a:p>
            <a:pPr marL="571500" indent="-571500">
              <a:buFont typeface="Arial" panose="020B0604020202020204" pitchFamily="34" charset="0"/>
              <a:buChar char="•"/>
            </a:pPr>
            <a:r>
              <a:rPr lang="en-US" sz="6600" dirty="0"/>
              <a:t>Evaluate Staff</a:t>
            </a:r>
          </a:p>
          <a:p>
            <a:pPr marL="571500" indent="-571500">
              <a:buFont typeface="Arial" panose="020B0604020202020204" pitchFamily="34" charset="0"/>
              <a:buChar char="•"/>
            </a:pPr>
            <a:r>
              <a:rPr lang="en-US" sz="6600" dirty="0"/>
              <a:t>Assess Structure</a:t>
            </a:r>
          </a:p>
          <a:p>
            <a:pPr marL="571500" indent="-571500">
              <a:buFont typeface="Arial" panose="020B0604020202020204" pitchFamily="34" charset="0"/>
              <a:buChar char="•"/>
            </a:pPr>
            <a:r>
              <a:rPr lang="en-US" sz="6600" dirty="0"/>
              <a:t>Question Procedures</a:t>
            </a:r>
          </a:p>
          <a:p>
            <a:pPr marL="571500" indent="-571500">
              <a:buFont typeface="Arial" panose="020B0604020202020204" pitchFamily="34" charset="0"/>
              <a:buChar char="•"/>
            </a:pPr>
            <a:r>
              <a:rPr lang="en-US" sz="6600" dirty="0"/>
              <a:t>Check Supervision</a:t>
            </a:r>
          </a:p>
          <a:p>
            <a:pPr marL="571500" indent="-571500">
              <a:buFont typeface="Arial" panose="020B0604020202020204" pitchFamily="34" charset="0"/>
              <a:buChar char="•"/>
            </a:pPr>
            <a:r>
              <a:rPr lang="en-US" sz="6600" dirty="0"/>
              <a:t>Transparency</a:t>
            </a:r>
          </a:p>
        </p:txBody>
      </p:sp>
    </p:spTree>
    <p:extLst>
      <p:ext uri="{BB962C8B-B14F-4D97-AF65-F5344CB8AC3E}">
        <p14:creationId xmlns:p14="http://schemas.microsoft.com/office/powerpoint/2010/main" val="426679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CD59-CE68-AACF-B948-2D73F62244B3}"/>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96E461AC-186D-AC4F-F394-DDF12D852935}"/>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marL="1371600" indent="-1371600" algn="l">
              <a:buFont typeface="+mj-lt"/>
              <a:buAutoNum type="arabicPeriod"/>
            </a:pPr>
            <a:r>
              <a:rPr lang="en-US" sz="3600" b="0" dirty="0">
                <a:solidFill>
                  <a:srgbClr val="FFFFFF"/>
                </a:solidFill>
              </a:rPr>
              <a:t>The Apostolic Qualifications</a:t>
            </a:r>
          </a:p>
          <a:p>
            <a:pPr algn="l"/>
            <a:r>
              <a:rPr lang="en-US" sz="3600" dirty="0"/>
              <a:t>		A. The Qualifications as stated in </a:t>
            </a:r>
            <a:br>
              <a:rPr lang="en-US" sz="3600" dirty="0"/>
            </a:br>
            <a:r>
              <a:rPr lang="en-US" sz="3600" dirty="0"/>
              <a:t>		1 Timothy 3:1-7, 10</a:t>
            </a:r>
            <a:br>
              <a:rPr lang="en-US" sz="3600" dirty="0"/>
            </a:br>
            <a:r>
              <a:rPr lang="en-US" sz="3600" dirty="0"/>
              <a:t>			- Let Them Be Examined</a:t>
            </a:r>
            <a:br>
              <a:rPr lang="en-US" sz="3600" dirty="0"/>
            </a:br>
            <a:r>
              <a:rPr lang="en-US" sz="3600" dirty="0"/>
              <a:t>		B. The Qualifications as stated in Titus 1:5-9</a:t>
            </a:r>
            <a:br>
              <a:rPr lang="en-US" sz="3600" dirty="0"/>
            </a:br>
            <a:r>
              <a:rPr lang="en-US" sz="3600" dirty="0"/>
              <a:t>			- Elders, Overseers, and Stewards</a:t>
            </a:r>
          </a:p>
          <a:p>
            <a:pPr algn="l"/>
            <a:r>
              <a:rPr lang="en-US" sz="3600" dirty="0"/>
              <a:t>		C. The Qualifications as stated in 1 Peter 5:1-5</a:t>
            </a:r>
          </a:p>
          <a:p>
            <a:pPr algn="l"/>
            <a:r>
              <a:rPr lang="en-US" sz="3600" dirty="0"/>
              <a:t>		D. Reasons for the Qualifications</a:t>
            </a:r>
            <a:br>
              <a:rPr lang="en-US" sz="3600" dirty="0"/>
            </a:br>
            <a:endParaRPr lang="en-US" sz="3600" dirty="0"/>
          </a:p>
        </p:txBody>
      </p:sp>
    </p:spTree>
    <p:extLst>
      <p:ext uri="{BB962C8B-B14F-4D97-AF65-F5344CB8AC3E}">
        <p14:creationId xmlns:p14="http://schemas.microsoft.com/office/powerpoint/2010/main" val="152870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DC31D-4D38-58FA-1F34-6515C0160147}"/>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1388D8DF-4600-B844-CBA6-B373DE214CCA}"/>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marL="1371600" indent="-1371600" algn="l">
              <a:buFont typeface="+mj-lt"/>
              <a:buAutoNum type="arabicPeriod"/>
            </a:pPr>
            <a:r>
              <a:rPr lang="en-US" sz="3600" b="0" dirty="0">
                <a:solidFill>
                  <a:srgbClr val="FFFFFF"/>
                </a:solidFill>
              </a:rPr>
              <a:t>The Apostolic Qualifications</a:t>
            </a:r>
            <a:br>
              <a:rPr lang="en-US" sz="3600" dirty="0"/>
            </a:br>
            <a:endParaRPr lang="en-US" sz="3600" dirty="0"/>
          </a:p>
        </p:txBody>
      </p:sp>
    </p:spTree>
    <p:extLst>
      <p:ext uri="{BB962C8B-B14F-4D97-AF65-F5344CB8AC3E}">
        <p14:creationId xmlns:p14="http://schemas.microsoft.com/office/powerpoint/2010/main" val="1947943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4DB87-54A5-E819-AFC9-966802E6AF1A}"/>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46C1C78E-9517-5469-0F1C-E18B571B9ACF}"/>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200">
                <a:solidFill>
                  <a:srgbClr val="FFFFFF"/>
                </a:solidFill>
              </a:defRPr>
            </a:lvl1pPr>
          </a:lstStyle>
          <a:p>
            <a:pPr algn="l"/>
            <a:r>
              <a:rPr lang="en-US" sz="4800" b="0" dirty="0">
                <a:solidFill>
                  <a:srgbClr val="FFFFFF"/>
                </a:solidFill>
              </a:rPr>
              <a:t>The reason for this is that an elder is “God’s steward” of God’s family household (Titus 1:7). An elder is entrusted with God’s dearest and most costly possessions, his children. Moreover, he is entrusted with guarding the glorious gospel message of salvation. </a:t>
            </a:r>
          </a:p>
        </p:txBody>
      </p:sp>
      <p:sp>
        <p:nvSpPr>
          <p:cNvPr id="4" name="New Shape">
            <a:extLst>
              <a:ext uri="{FF2B5EF4-FFF2-40B4-BE49-F238E27FC236}">
                <a16:creationId xmlns:a16="http://schemas.microsoft.com/office/drawing/2014/main" id="{63DFC0F1-CEFD-1CD5-2521-FDA05457612A}"/>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83418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DD58E-DE60-10EA-ED71-C2425BB0FA1E}"/>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91597368-3B0E-E6F6-9122-3A7CA74E58F7}"/>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5400" b="0" dirty="0">
                <a:solidFill>
                  <a:srgbClr val="FFFFFF"/>
                </a:solidFill>
              </a:rPr>
              <a:t>Thus, he must meet God’s standards for ethical and spiritual behavior as well as management ability and competency in the word. Our Heavenly Father will not have unethical, ungodly, or inexperienced people governing his household.</a:t>
            </a:r>
          </a:p>
        </p:txBody>
      </p:sp>
      <p:sp>
        <p:nvSpPr>
          <p:cNvPr id="4" name="New Shape">
            <a:extLst>
              <a:ext uri="{FF2B5EF4-FFF2-40B4-BE49-F238E27FC236}">
                <a16:creationId xmlns:a16="http://schemas.microsoft.com/office/drawing/2014/main" id="{E696D66C-A595-F89E-EBA5-AAE89015D7BF}"/>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214470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D5935-9FA0-B432-DF51-E02590ED509A}"/>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76C86CD4-7DBA-4567-29F3-46119CC20A19}"/>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algn="l"/>
            <a:r>
              <a:rPr lang="en-US" sz="6000" b="0" dirty="0">
                <a:solidFill>
                  <a:srgbClr val="FFFFFF"/>
                </a:solidFill>
              </a:rPr>
              <a:t>2.	Qualifications For A</a:t>
            </a:r>
            <a:r>
              <a:rPr lang="en-US" sz="6000" b="0" i="1" dirty="0">
                <a:solidFill>
                  <a:srgbClr val="FFFFFF"/>
                </a:solidFill>
              </a:rPr>
              <a:t>ll</a:t>
            </a:r>
            <a:r>
              <a:rPr lang="en-US" sz="6000" b="0" dirty="0">
                <a:solidFill>
                  <a:srgbClr val="FFFFFF"/>
                </a:solidFill>
              </a:rPr>
              <a:t> Elders</a:t>
            </a:r>
          </a:p>
        </p:txBody>
      </p:sp>
    </p:spTree>
    <p:extLst>
      <p:ext uri="{BB962C8B-B14F-4D97-AF65-F5344CB8AC3E}">
        <p14:creationId xmlns:p14="http://schemas.microsoft.com/office/powerpoint/2010/main" val="2219850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BE65-2528-D239-E247-E03BD6441F48}"/>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154E7FCC-A218-300D-876C-ABB2C8C7D1B6}"/>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Essential to our topic of elders is the recognition that there is no separate list of qualifications for the ordained clergy and another list for the lay elders. The New Testament teaches no such division in the body of Christ between sacred clergy and common laity. </a:t>
            </a:r>
          </a:p>
        </p:txBody>
      </p:sp>
      <p:sp>
        <p:nvSpPr>
          <p:cNvPr id="4" name="New Shape">
            <a:extLst>
              <a:ext uri="{FF2B5EF4-FFF2-40B4-BE49-F238E27FC236}">
                <a16:creationId xmlns:a16="http://schemas.microsoft.com/office/drawing/2014/main" id="{E75431B6-4BB5-15D6-C7FC-D564471829B9}"/>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217940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DBE53-0B61-CA32-4F0E-95CB0E017D47}"/>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13E65D76-F355-2651-EC8E-39638752E30B}"/>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Although this division is ancient in origin, it is unscriptural and unauthorized by God’s word. Tragically, the clergy-laity division is firmly cemented in the minds of most people as a fundamental Christian doctrine, which it is not.</a:t>
            </a:r>
          </a:p>
        </p:txBody>
      </p:sp>
      <p:sp>
        <p:nvSpPr>
          <p:cNvPr id="4" name="New Shape">
            <a:extLst>
              <a:ext uri="{FF2B5EF4-FFF2-40B4-BE49-F238E27FC236}">
                <a16:creationId xmlns:a16="http://schemas.microsoft.com/office/drawing/2014/main" id="{41ECBC50-ADE8-39B8-58AA-A8F8F213DBF3}"/>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235333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0608E-659D-C7E0-C854-A8E4594B1C8D}"/>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D79A1BE8-6450-9C30-26EE-8AD5B70B4EA9}"/>
              </a:ext>
            </a:extLst>
          </p:cNvPr>
          <p:cNvSpPr>
            <a:spLocks noGrp="1"/>
          </p:cNvSpPr>
          <p:nvPr>
            <p:ph type="body"/>
          </p:nvPr>
        </p:nvSpPr>
        <p:spPr>
          <a:xfrm>
            <a:off x="698499" y="270510"/>
            <a:ext cx="11110879"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r>
              <a:rPr lang="en-US" dirty="0"/>
              <a:t>There is no biblical warrant for the </a:t>
            </a:r>
            <a:br>
              <a:rPr lang="en-US" dirty="0"/>
            </a:br>
            <a:r>
              <a:rPr lang="en-US" dirty="0"/>
              <a:t>so-called one-man band, in which a </a:t>
            </a:r>
            <a:br>
              <a:rPr lang="en-US" dirty="0"/>
            </a:br>
            <a:r>
              <a:rPr lang="en-US" dirty="0"/>
              <a:t>single pastor, like a single musician, </a:t>
            </a:r>
            <a:br>
              <a:rPr lang="en-US" dirty="0"/>
            </a:br>
            <a:r>
              <a:rPr lang="en-US" dirty="0"/>
              <a:t>plays all the instruments. On the </a:t>
            </a:r>
            <a:br>
              <a:rPr lang="en-US" dirty="0"/>
            </a:br>
            <a:r>
              <a:rPr lang="en-US" dirty="0"/>
              <a:t>contrary, from the first missionary journey onwards Paul and Barnabas ‘appointed elders for them in each </a:t>
            </a:r>
            <a:r>
              <a:rPr lang="en-US" dirty="0" err="1"/>
              <a:t>church’</a:t>
            </a:r>
            <a:r>
              <a:rPr lang="en-US" dirty="0"/>
              <a:t> (</a:t>
            </a:r>
            <a:r>
              <a:rPr lang="en-US" dirty="0">
                <a:hlinkClick r:id="rId2">
                  <a:extLst>
                    <a:ext uri="{A12FA001-AC4F-418D-AE19-62706E023703}">
                      <ahyp:hlinkClr xmlns:ahyp="http://schemas.microsoft.com/office/drawing/2018/hyperlinkcolor" val="tx"/>
                    </a:ext>
                  </a:extLst>
                </a:hlinkClick>
              </a:rPr>
              <a:t>Acts 14:23</a:t>
            </a:r>
            <a:r>
              <a:rPr lang="en-US" dirty="0"/>
              <a:t>), and later Paul instructed Titus to ‘appoint elders in every town’ (</a:t>
            </a:r>
            <a:r>
              <a:rPr lang="en-US" dirty="0">
                <a:hlinkClick r:id="rId3">
                  <a:extLst>
                    <a:ext uri="{A12FA001-AC4F-418D-AE19-62706E023703}">
                      <ahyp:hlinkClr xmlns:ahyp="http://schemas.microsoft.com/office/drawing/2018/hyperlinkcolor" val="tx"/>
                    </a:ext>
                  </a:extLst>
                </a:hlinkClick>
              </a:rPr>
              <a:t>Titus 1:5</a:t>
            </a:r>
            <a:r>
              <a:rPr lang="en-US" dirty="0"/>
              <a:t>)…</a:t>
            </a:r>
            <a:endParaRPr lang="en-US" dirty="0">
              <a:effectLst/>
            </a:endParaRPr>
          </a:p>
        </p:txBody>
      </p:sp>
      <p:pic>
        <p:nvPicPr>
          <p:cNvPr id="1026" name="Picture 2" descr="John Stott - Wikipedia">
            <a:extLst>
              <a:ext uri="{FF2B5EF4-FFF2-40B4-BE49-F238E27FC236}">
                <a16:creationId xmlns:a16="http://schemas.microsoft.com/office/drawing/2014/main" id="{81449555-349C-0250-25E6-87AEE616C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1072" y="125731"/>
            <a:ext cx="1828800" cy="2495550"/>
          </a:xfrm>
          <a:prstGeom prst="rect">
            <a:avLst/>
          </a:prstGeom>
          <a:noFill/>
          <a:extLst>
            <a:ext uri="{909E8E84-426E-40DD-AFC4-6F175D3DCCD1}">
              <a14:hiddenFill xmlns:a14="http://schemas.microsoft.com/office/drawing/2010/main">
                <a:solidFill>
                  <a:srgbClr val="FFFFFF"/>
                </a:solidFill>
              </a14:hiddenFill>
            </a:ext>
          </a:extLst>
        </p:spPr>
      </p:pic>
      <p:sp>
        <p:nvSpPr>
          <p:cNvPr id="8" name="New Shape">
            <a:extLst>
              <a:ext uri="{FF2B5EF4-FFF2-40B4-BE49-F238E27FC236}">
                <a16:creationId xmlns:a16="http://schemas.microsoft.com/office/drawing/2014/main" id="{FE04A797-182F-400B-6DFA-3F529CD75E22}"/>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32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Stott, J. (2007). The Living Church: Convictions of a Lifelong Pastor </a:t>
            </a:r>
          </a:p>
        </p:txBody>
      </p:sp>
    </p:spTree>
    <p:extLst>
      <p:ext uri="{BB962C8B-B14F-4D97-AF65-F5344CB8AC3E}">
        <p14:creationId xmlns:p14="http://schemas.microsoft.com/office/powerpoint/2010/main" val="1702387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573A2-8CF9-8852-66CE-E48D358BB686}"/>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37D7A6F2-B280-53CC-0DCB-4F2D66EE1BB9}"/>
              </a:ext>
            </a:extLst>
          </p:cNvPr>
          <p:cNvSpPr>
            <a:spLocks noGrp="1"/>
          </p:cNvSpPr>
          <p:nvPr>
            <p:ph type="body"/>
          </p:nvPr>
        </p:nvSpPr>
        <p:spPr>
          <a:xfrm>
            <a:off x="698500" y="125731"/>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r>
              <a:rPr lang="en-US" dirty="0"/>
              <a:t>We need, therefore, to recover the </a:t>
            </a:r>
            <a:br>
              <a:rPr lang="en-US" dirty="0"/>
            </a:br>
            <a:r>
              <a:rPr lang="en-US" dirty="0"/>
              <a:t>concept of the pastoral team in the </a:t>
            </a:r>
            <a:br>
              <a:rPr lang="en-US" dirty="0"/>
            </a:br>
            <a:r>
              <a:rPr lang="en-US" dirty="0"/>
              <a:t>leadership of the local church. It </a:t>
            </a:r>
            <a:br>
              <a:rPr lang="en-US" dirty="0"/>
            </a:br>
            <a:r>
              <a:rPr lang="en-US" dirty="0"/>
              <a:t>might consist of full-time and part-time pastors, salaried and voluntary, ordained and lay, younger and older.</a:t>
            </a:r>
            <a:endParaRPr lang="en-US" dirty="0">
              <a:effectLst/>
            </a:endParaRPr>
          </a:p>
        </p:txBody>
      </p:sp>
      <p:sp>
        <p:nvSpPr>
          <p:cNvPr id="4" name="New Shape">
            <a:extLst>
              <a:ext uri="{FF2B5EF4-FFF2-40B4-BE49-F238E27FC236}">
                <a16:creationId xmlns:a16="http://schemas.microsoft.com/office/drawing/2014/main" id="{37D38CAB-99DE-C9C9-81BC-D7E7B5262E58}"/>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32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Stott, J. (2007). The Living Church: Convictions of a Lifelong Pastor </a:t>
            </a:r>
          </a:p>
        </p:txBody>
      </p:sp>
      <p:pic>
        <p:nvPicPr>
          <p:cNvPr id="2050" name="Picture 2" descr="John Stott - Wikipedia">
            <a:extLst>
              <a:ext uri="{FF2B5EF4-FFF2-40B4-BE49-F238E27FC236}">
                <a16:creationId xmlns:a16="http://schemas.microsoft.com/office/drawing/2014/main" id="{DF0C7214-B660-581A-6E08-CF98335F5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675" y="0"/>
            <a:ext cx="2219325" cy="302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0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DB9EA-045D-1A27-2A60-0523702FFD83}"/>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29DE7EC0-9490-E6C9-166C-42AD66904422}"/>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algn="l"/>
            <a:r>
              <a:rPr lang="en-US" sz="3600" b="0" dirty="0">
                <a:solidFill>
                  <a:srgbClr val="FFFFFF"/>
                </a:solidFill>
              </a:rPr>
              <a:t>2.	Qualifications for </a:t>
            </a:r>
            <a:r>
              <a:rPr lang="en-US" sz="3600" b="0" i="1" dirty="0">
                <a:solidFill>
                  <a:srgbClr val="FFFFFF"/>
                </a:solidFill>
              </a:rPr>
              <a:t>all</a:t>
            </a:r>
            <a:r>
              <a:rPr lang="en-US" sz="3600" b="0" dirty="0">
                <a:solidFill>
                  <a:srgbClr val="FFFFFF"/>
                </a:solidFill>
              </a:rPr>
              <a:t> elders</a:t>
            </a:r>
          </a:p>
          <a:p>
            <a:pPr algn="l"/>
            <a:r>
              <a:rPr lang="en-US" sz="3600" dirty="0"/>
              <a:t>		A. The Right Temperament for Shepherd 			Leadership</a:t>
            </a:r>
          </a:p>
        </p:txBody>
      </p:sp>
    </p:spTree>
    <p:extLst>
      <p:ext uri="{BB962C8B-B14F-4D97-AF65-F5344CB8AC3E}">
        <p14:creationId xmlns:p14="http://schemas.microsoft.com/office/powerpoint/2010/main" val="133078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7D30A-3F4D-1D7D-B406-516EA28951FA}"/>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1895CB1-D82A-2A02-37CE-921335F69E2A}"/>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algn="l"/>
            <a:r>
              <a:rPr lang="en-US" sz="3600" b="0" dirty="0">
                <a:solidFill>
                  <a:srgbClr val="FFFFFF"/>
                </a:solidFill>
              </a:rPr>
              <a:t>2.	Qualifications for </a:t>
            </a:r>
            <a:r>
              <a:rPr lang="en-US" sz="3600" b="0" i="1" dirty="0">
                <a:solidFill>
                  <a:srgbClr val="FFFFFF"/>
                </a:solidFill>
              </a:rPr>
              <a:t>all</a:t>
            </a:r>
            <a:r>
              <a:rPr lang="en-US" sz="3600" b="0" dirty="0">
                <a:solidFill>
                  <a:srgbClr val="FFFFFF"/>
                </a:solidFill>
              </a:rPr>
              <a:t> elders</a:t>
            </a:r>
          </a:p>
          <a:p>
            <a:pPr algn="l"/>
            <a:r>
              <a:rPr lang="en-US" sz="3600" dirty="0"/>
              <a:t>		A. The Right Temperament for Shepherd 			Leadership</a:t>
            </a:r>
            <a:br>
              <a:rPr lang="en-US" sz="3600" dirty="0"/>
            </a:br>
            <a:r>
              <a:rPr lang="en-US" sz="3600" dirty="0"/>
              <a:t>			- Character Trumps Giftedness</a:t>
            </a:r>
            <a:br>
              <a:rPr lang="en-US" sz="3600" dirty="0"/>
            </a:br>
            <a:endParaRPr lang="en-US" sz="3600" dirty="0"/>
          </a:p>
        </p:txBody>
      </p:sp>
    </p:spTree>
    <p:extLst>
      <p:ext uri="{BB962C8B-B14F-4D97-AF65-F5344CB8AC3E}">
        <p14:creationId xmlns:p14="http://schemas.microsoft.com/office/powerpoint/2010/main" val="127187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DBD3-04B3-BCA9-7B4E-C248D4D6AF98}"/>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0F84DF21-DC9D-91CC-EE9F-6E26ED54C177}"/>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“just,” “devout,” “sensible,” “self-controlled,” “gentle,” and faithful to sound doctrine</a:t>
            </a:r>
          </a:p>
        </p:txBody>
      </p:sp>
      <p:sp>
        <p:nvSpPr>
          <p:cNvPr id="4" name="New Shape">
            <a:extLst>
              <a:ext uri="{FF2B5EF4-FFF2-40B4-BE49-F238E27FC236}">
                <a16:creationId xmlns:a16="http://schemas.microsoft.com/office/drawing/2014/main" id="{F125AE66-606A-C3C9-47A4-547B076C2485}"/>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277957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E5528-3943-AF2C-2CEA-FD257356CF3A}"/>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04C1479E-D519-63C1-ADD1-4EC9234F286D}"/>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r>
              <a:rPr lang="en-US" dirty="0"/>
              <a:t>In the exposition section of this book, we will carefully explore each of the qualifications. This chapter provides a preview of those chapters: a look at the forest before our examination of the trees.</a:t>
            </a:r>
            <a:endParaRPr lang="el-GR" sz="4200" b="0" dirty="0">
              <a:solidFill>
                <a:srgbClr val="FFFFFF"/>
              </a:solidFill>
            </a:endParaRPr>
          </a:p>
        </p:txBody>
      </p:sp>
      <p:sp>
        <p:nvSpPr>
          <p:cNvPr id="4" name="New Shape">
            <a:extLst>
              <a:ext uri="{FF2B5EF4-FFF2-40B4-BE49-F238E27FC236}">
                <a16:creationId xmlns:a16="http://schemas.microsoft.com/office/drawing/2014/main" id="{01F056E2-860A-C345-F9BB-06144B9FA979}"/>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a:t>Biblical Eldership: Restoring the Eldership to Its Rightful Place in the Local Church</a:t>
            </a:r>
            <a:endParaRPr lang="en-US" i="1" dirty="0"/>
          </a:p>
        </p:txBody>
      </p:sp>
    </p:spTree>
    <p:extLst>
      <p:ext uri="{BB962C8B-B14F-4D97-AF65-F5344CB8AC3E}">
        <p14:creationId xmlns:p14="http://schemas.microsoft.com/office/powerpoint/2010/main" val="1982843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73A8-FF4E-631D-B33C-7B5AA7D168F3}"/>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C2255EE-AABF-E56E-4E91-BBFA231336E6}"/>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Managing the local church is more like managing a family household than managing a business or state. A man may be a successful businessman, a capable public official, a brilliant office manager, or a top military leader but be a miserable husband and failure as a father. </a:t>
            </a:r>
          </a:p>
        </p:txBody>
      </p:sp>
      <p:sp>
        <p:nvSpPr>
          <p:cNvPr id="4" name="New Shape">
            <a:extLst>
              <a:ext uri="{FF2B5EF4-FFF2-40B4-BE49-F238E27FC236}">
                <a16:creationId xmlns:a16="http://schemas.microsoft.com/office/drawing/2014/main" id="{657DEE85-55C2-08AB-534F-CF0B4A2685AF}"/>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2126515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C49FA-5C50-0E72-9C31-3733A9914514}"/>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6DC35D48-D93D-9EEF-28DD-5A39AFD7CB2D}"/>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Such a person does not qualify to be “God’s steward” of God’s household. A man’s ability to oversee his household well is a prerequisite for overseeing God’s household.</a:t>
            </a:r>
          </a:p>
        </p:txBody>
      </p:sp>
      <p:sp>
        <p:nvSpPr>
          <p:cNvPr id="4" name="New Shape">
            <a:extLst>
              <a:ext uri="{FF2B5EF4-FFF2-40B4-BE49-F238E27FC236}">
                <a16:creationId xmlns:a16="http://schemas.microsoft.com/office/drawing/2014/main" id="{6632F74E-9C94-82BC-5954-7B5EB1F96E7A}"/>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323776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2DBDA-A665-BA4A-DF6D-4F2A8FA8F8B1}"/>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496AF34B-359A-B0A6-070F-A0C9F8DEFEF9}"/>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algn="l"/>
            <a:r>
              <a:rPr lang="en-US" sz="3600" b="0" dirty="0">
                <a:solidFill>
                  <a:srgbClr val="FFFFFF"/>
                </a:solidFill>
              </a:rPr>
              <a:t>2.	Qualifications for </a:t>
            </a:r>
            <a:r>
              <a:rPr lang="en-US" sz="3600" b="0" i="1" dirty="0">
                <a:solidFill>
                  <a:srgbClr val="FFFFFF"/>
                </a:solidFill>
              </a:rPr>
              <a:t>all</a:t>
            </a:r>
            <a:r>
              <a:rPr lang="en-US" sz="3600" b="0" dirty="0">
                <a:solidFill>
                  <a:srgbClr val="FFFFFF"/>
                </a:solidFill>
              </a:rPr>
              <a:t> elders</a:t>
            </a:r>
          </a:p>
          <a:p>
            <a:pPr algn="l"/>
            <a:r>
              <a:rPr lang="en-US" sz="3600" dirty="0"/>
              <a:t>		A. The Right Temperament for Shepherd 			Leadership</a:t>
            </a:r>
            <a:br>
              <a:rPr lang="en-US" sz="3600" dirty="0"/>
            </a:br>
            <a:r>
              <a:rPr lang="en-US" sz="3600" dirty="0"/>
              <a:t>			- Character Trumps Giftedness</a:t>
            </a:r>
            <a:br>
              <a:rPr lang="en-US" sz="3600" dirty="0"/>
            </a:br>
            <a:r>
              <a:rPr lang="en-US" sz="3600" dirty="0"/>
              <a:t>		B. Not Perfection or Sinlessness</a:t>
            </a:r>
          </a:p>
        </p:txBody>
      </p:sp>
    </p:spTree>
    <p:extLst>
      <p:ext uri="{BB962C8B-B14F-4D97-AF65-F5344CB8AC3E}">
        <p14:creationId xmlns:p14="http://schemas.microsoft.com/office/powerpoint/2010/main" val="1462880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09C8D-5E20-5EA1-BABE-B28A02138BA2}"/>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6BB3628B-4DE2-2740-05C7-E0A54D97978E}"/>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Every leader at times wants what he shouldn’t want, has trouble controlling his emotions, and regrets something he did or said. But there is more. Every leader of every ministry also does his work in the context of a world where evil is all around, where what God says is ugly will be presented as attractive. And I must add one more element here. </a:t>
            </a:r>
          </a:p>
        </p:txBody>
      </p:sp>
      <p:sp>
        <p:nvSpPr>
          <p:cNvPr id="3" name="New Shape">
            <a:extLst>
              <a:ext uri="{FF2B5EF4-FFF2-40B4-BE49-F238E27FC236}">
                <a16:creationId xmlns:a16="http://schemas.microsoft.com/office/drawing/2014/main" id="{48C0D551-6B23-C54C-27C0-B6A3A553F1B6}"/>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0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7200" b="0" i="1" dirty="0">
                <a:solidFill>
                  <a:srgbClr val="FFFFFF"/>
                </a:solidFill>
              </a:rPr>
              <a:t>Lead: 12 Gospel Principles for Leadership in the Church</a:t>
            </a:r>
            <a:endParaRPr lang="en-US" i="1" dirty="0"/>
          </a:p>
        </p:txBody>
      </p:sp>
    </p:spTree>
    <p:extLst>
      <p:ext uri="{BB962C8B-B14F-4D97-AF65-F5344CB8AC3E}">
        <p14:creationId xmlns:p14="http://schemas.microsoft.com/office/powerpoint/2010/main" val="3573761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6861-6A28-2026-A470-5641B3D33364}"/>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4AB50C06-08B4-16FE-E387-3D75FF8F9934}"/>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Every leader of every ministry works in a world where the enemy lurks, seeking to divert, deceive, and destroy. So it is very important that, as leaders, we are always committed and open to asking values questions of ourselves and to being lovingly confronted when there is reason for a fellow leader to personally ask those questions of us.</a:t>
            </a:r>
          </a:p>
        </p:txBody>
      </p:sp>
      <p:sp>
        <p:nvSpPr>
          <p:cNvPr id="4" name="New Shape">
            <a:extLst>
              <a:ext uri="{FF2B5EF4-FFF2-40B4-BE49-F238E27FC236}">
                <a16:creationId xmlns:a16="http://schemas.microsoft.com/office/drawing/2014/main" id="{67BE70F9-A602-402E-640E-B6DE430A60E9}"/>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0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7200" b="0" i="1" dirty="0">
                <a:solidFill>
                  <a:srgbClr val="FFFFFF"/>
                </a:solidFill>
              </a:rPr>
              <a:t>Lead: 12 Gospel Principles for Leadership in the Church</a:t>
            </a:r>
            <a:endParaRPr lang="en-US" i="1" dirty="0"/>
          </a:p>
        </p:txBody>
      </p:sp>
    </p:spTree>
    <p:extLst>
      <p:ext uri="{BB962C8B-B14F-4D97-AF65-F5344CB8AC3E}">
        <p14:creationId xmlns:p14="http://schemas.microsoft.com/office/powerpoint/2010/main" val="3652118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7026E-0D93-ED77-9B04-5F7FE039C4DA}"/>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99093834-A493-24F5-5B59-DD449EAA9FA3}"/>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algn="l"/>
            <a:r>
              <a:rPr lang="en-US" sz="3600" b="0" dirty="0">
                <a:solidFill>
                  <a:srgbClr val="FFFFFF"/>
                </a:solidFill>
              </a:rPr>
              <a:t>2.	Qualifications for </a:t>
            </a:r>
            <a:r>
              <a:rPr lang="en-US" sz="3600" b="0" i="1" dirty="0">
                <a:solidFill>
                  <a:srgbClr val="FFFFFF"/>
                </a:solidFill>
              </a:rPr>
              <a:t>all</a:t>
            </a:r>
            <a:r>
              <a:rPr lang="en-US" sz="3600" b="0" dirty="0">
                <a:solidFill>
                  <a:srgbClr val="FFFFFF"/>
                </a:solidFill>
              </a:rPr>
              <a:t> elders</a:t>
            </a:r>
          </a:p>
          <a:p>
            <a:pPr algn="l"/>
            <a:r>
              <a:rPr lang="en-US" sz="3600" dirty="0"/>
              <a:t>		A. The Right Temperament for Shepherd 			Leadership</a:t>
            </a:r>
            <a:br>
              <a:rPr lang="en-US" sz="3600" dirty="0"/>
            </a:br>
            <a:r>
              <a:rPr lang="en-US" sz="3600" dirty="0"/>
              <a:t>			- Character Trumps Giftedness</a:t>
            </a:r>
            <a:br>
              <a:rPr lang="en-US" sz="3600" dirty="0"/>
            </a:br>
            <a:r>
              <a:rPr lang="en-US" sz="3600" dirty="0"/>
              <a:t>		B. Not Perfection or Sinlessness</a:t>
            </a:r>
          </a:p>
          <a:p>
            <a:pPr algn="l"/>
            <a:r>
              <a:rPr lang="en-US" sz="3600" dirty="0"/>
              <a:t>			- Leadership Training</a:t>
            </a:r>
            <a:br>
              <a:rPr lang="en-US" sz="3600" dirty="0"/>
            </a:br>
            <a:endParaRPr lang="en-US" sz="3600" dirty="0"/>
          </a:p>
        </p:txBody>
      </p:sp>
    </p:spTree>
    <p:extLst>
      <p:ext uri="{BB962C8B-B14F-4D97-AF65-F5344CB8AC3E}">
        <p14:creationId xmlns:p14="http://schemas.microsoft.com/office/powerpoint/2010/main" val="1874033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B3884-037B-0A6F-67D8-1E8C8CBDA5ED}"/>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246156A9-4207-1AD9-DCFF-9AD36D090042}"/>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algn="l"/>
            <a:r>
              <a:rPr lang="en-US" sz="3600" b="0" dirty="0">
                <a:solidFill>
                  <a:srgbClr val="FFFFFF"/>
                </a:solidFill>
              </a:rPr>
              <a:t>2.	Qualifications for </a:t>
            </a:r>
            <a:r>
              <a:rPr lang="en-US" sz="3600" b="0" i="1" dirty="0">
                <a:solidFill>
                  <a:srgbClr val="FFFFFF"/>
                </a:solidFill>
              </a:rPr>
              <a:t>all</a:t>
            </a:r>
            <a:r>
              <a:rPr lang="en-US" sz="3600" b="0" dirty="0">
                <a:solidFill>
                  <a:srgbClr val="FFFFFF"/>
                </a:solidFill>
              </a:rPr>
              <a:t> elders</a:t>
            </a:r>
          </a:p>
          <a:p>
            <a:pPr algn="l"/>
            <a:r>
              <a:rPr lang="en-US" sz="3600" dirty="0"/>
              <a:t>		A. The Right Temperament for Shepherd 			Leadership</a:t>
            </a:r>
            <a:br>
              <a:rPr lang="en-US" sz="3600" dirty="0"/>
            </a:br>
            <a:r>
              <a:rPr lang="en-US" sz="3600" dirty="0"/>
              <a:t>			- Character Trumps Giftedness</a:t>
            </a:r>
            <a:br>
              <a:rPr lang="en-US" sz="3600" dirty="0"/>
            </a:br>
            <a:r>
              <a:rPr lang="en-US" sz="3600" dirty="0"/>
              <a:t>		B. Not Perfection or Sinlessness</a:t>
            </a:r>
          </a:p>
          <a:p>
            <a:pPr algn="l"/>
            <a:r>
              <a:rPr lang="en-US" sz="3600" dirty="0"/>
              <a:t>			- Leadership Training</a:t>
            </a:r>
          </a:p>
          <a:p>
            <a:pPr algn="l"/>
            <a:r>
              <a:rPr lang="en-US" sz="3600" dirty="0"/>
              <a:t>			- Plan Now for the Future</a:t>
            </a:r>
            <a:br>
              <a:rPr lang="en-US" sz="3600" dirty="0"/>
            </a:br>
            <a:endParaRPr lang="en-US" sz="3600" dirty="0"/>
          </a:p>
        </p:txBody>
      </p:sp>
    </p:spTree>
    <p:extLst>
      <p:ext uri="{BB962C8B-B14F-4D97-AF65-F5344CB8AC3E}">
        <p14:creationId xmlns:p14="http://schemas.microsoft.com/office/powerpoint/2010/main" val="1643773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4E1CB-4C78-CD5D-ABFC-8706CB5ABBAE}"/>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923B54A4-5E9D-3F2D-DB71-2919040331FF}"/>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algn="l"/>
            <a:r>
              <a:rPr lang="en-US" sz="3600" b="0" dirty="0">
                <a:solidFill>
                  <a:srgbClr val="FFFFFF"/>
                </a:solidFill>
              </a:rPr>
              <a:t>2.	Qualifications for </a:t>
            </a:r>
            <a:r>
              <a:rPr lang="en-US" sz="3600" b="0" i="1" dirty="0">
                <a:solidFill>
                  <a:srgbClr val="FFFFFF"/>
                </a:solidFill>
              </a:rPr>
              <a:t>all</a:t>
            </a:r>
            <a:r>
              <a:rPr lang="en-US" sz="3600" b="0" dirty="0">
                <a:solidFill>
                  <a:srgbClr val="FFFFFF"/>
                </a:solidFill>
              </a:rPr>
              <a:t> elders</a:t>
            </a:r>
          </a:p>
          <a:p>
            <a:pPr algn="l"/>
            <a:r>
              <a:rPr lang="en-US" sz="3600" dirty="0"/>
              <a:t>		A. The Right Temperament for Shepherd 			Leadership</a:t>
            </a:r>
            <a:br>
              <a:rPr lang="en-US" sz="3600" dirty="0"/>
            </a:br>
            <a:r>
              <a:rPr lang="en-US" sz="3600" dirty="0"/>
              <a:t>			- Character Trumps Giftedness</a:t>
            </a:r>
            <a:br>
              <a:rPr lang="en-US" sz="3600" dirty="0"/>
            </a:br>
            <a:r>
              <a:rPr lang="en-US" sz="3600" dirty="0"/>
              <a:t>		B. Not Perfection or Sinlessness</a:t>
            </a:r>
          </a:p>
          <a:p>
            <a:pPr algn="l"/>
            <a:r>
              <a:rPr lang="en-US" sz="3600" dirty="0"/>
              <a:t>			- Leadership Training</a:t>
            </a:r>
          </a:p>
          <a:p>
            <a:pPr algn="l"/>
            <a:r>
              <a:rPr lang="en-US" sz="3600" dirty="0"/>
              <a:t>			- Plan Now for the Future</a:t>
            </a:r>
          </a:p>
          <a:p>
            <a:pPr algn="l"/>
            <a:r>
              <a:rPr lang="en-US" sz="3600" dirty="0"/>
              <a:t>		C. Fully Committed to the Apostolic Doctrine</a:t>
            </a:r>
            <a:br>
              <a:rPr lang="en-US" sz="3600" dirty="0"/>
            </a:br>
            <a:endParaRPr lang="en-US" sz="3600" dirty="0"/>
          </a:p>
        </p:txBody>
      </p:sp>
    </p:spTree>
    <p:extLst>
      <p:ext uri="{BB962C8B-B14F-4D97-AF65-F5344CB8AC3E}">
        <p14:creationId xmlns:p14="http://schemas.microsoft.com/office/powerpoint/2010/main" val="1313939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7AD8F-4D34-AF2C-A9A7-BD09E5614731}"/>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5F1A9B1A-EEF9-AC6F-DE7F-AC341EB560E7}"/>
              </a:ext>
            </a:extLst>
          </p:cNvPr>
          <p:cNvSpPr>
            <a:spLocks noGrp="1"/>
          </p:cNvSpPr>
          <p:nvPr>
            <p:ph type="body"/>
          </p:nvPr>
        </p:nvSpPr>
        <p:spPr>
          <a:xfrm>
            <a:off x="698500" y="270510"/>
            <a:ext cx="1100317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Based on the word of the Lord, I would advise all teachers and preachers to cling tenaciously, with all their strength and by the power of the Holy Spirit, to the historic, apostolic gospel as recorded by the Spirit of God in God’s Holy Book. A Christian elder, then, is a model of faithful adherence to apostolic teaching, not an example of theological risk-taking.</a:t>
            </a:r>
          </a:p>
        </p:txBody>
      </p:sp>
      <p:sp>
        <p:nvSpPr>
          <p:cNvPr id="4" name="New Shape">
            <a:extLst>
              <a:ext uri="{FF2B5EF4-FFF2-40B4-BE49-F238E27FC236}">
                <a16:creationId xmlns:a16="http://schemas.microsoft.com/office/drawing/2014/main" id="{2BC251FF-F817-6534-95B9-C56C2C79393B}"/>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3427564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ascinating - Snow leopard jumping from a 197-foot (60-meter) cliff to catch its prey">
            <a:hlinkClick r:id="" action="ppaction://media"/>
            <a:extLst>
              <a:ext uri="{FF2B5EF4-FFF2-40B4-BE49-F238E27FC236}">
                <a16:creationId xmlns:a16="http://schemas.microsoft.com/office/drawing/2014/main" id="{219E8C27-490A-7AB7-4D18-7735343A434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709988" y="0"/>
            <a:ext cx="4770437" cy="6858000"/>
          </a:xfrm>
          <a:prstGeom prst="rect">
            <a:avLst/>
          </a:prstGeom>
        </p:spPr>
      </p:pic>
    </p:spTree>
    <p:extLst>
      <p:ext uri="{BB962C8B-B14F-4D97-AF65-F5344CB8AC3E}">
        <p14:creationId xmlns:p14="http://schemas.microsoft.com/office/powerpoint/2010/main" val="15004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8D50A-9145-D9B9-55B9-D906675B224B}"/>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972B50BC-5CCB-BF12-0FF9-4EF12D719310}"/>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marL="1371600" indent="-1371600" algn="l">
              <a:buFont typeface="+mj-lt"/>
              <a:buAutoNum type="arabicPeriod"/>
            </a:pPr>
            <a:r>
              <a:rPr lang="en-US" sz="3600" b="0" dirty="0">
                <a:solidFill>
                  <a:srgbClr val="FFFFFF"/>
                </a:solidFill>
              </a:rPr>
              <a:t>The Apostolic Qualifications</a:t>
            </a:r>
          </a:p>
          <a:p>
            <a:pPr algn="l"/>
            <a:r>
              <a:rPr lang="en-US" sz="3600" dirty="0"/>
              <a:t>		A. The Qualifications as stated in </a:t>
            </a:r>
            <a:br>
              <a:rPr lang="en-US" sz="3600" dirty="0"/>
            </a:br>
            <a:r>
              <a:rPr lang="en-US" sz="3600" dirty="0"/>
              <a:t>		1 Timothy 3:1-7, 10</a:t>
            </a:r>
            <a:br>
              <a:rPr lang="en-US" sz="3600" dirty="0"/>
            </a:br>
            <a:r>
              <a:rPr lang="en-US" sz="3600" dirty="0"/>
              <a:t>			- Let Them Be Examined</a:t>
            </a:r>
            <a:br>
              <a:rPr lang="en-US" sz="3600" dirty="0"/>
            </a:br>
            <a:endParaRPr lang="en-US" sz="3600" dirty="0"/>
          </a:p>
        </p:txBody>
      </p:sp>
    </p:spTree>
    <p:extLst>
      <p:ext uri="{BB962C8B-B14F-4D97-AF65-F5344CB8AC3E}">
        <p14:creationId xmlns:p14="http://schemas.microsoft.com/office/powerpoint/2010/main" val="4120683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24AE-EA93-A3BA-37C0-7C49ACCE8D8C}"/>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72B21692-2087-EA94-D559-2C12FAD553CF}"/>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algn="l"/>
            <a:r>
              <a:rPr lang="en-US" sz="3600" b="0" dirty="0">
                <a:solidFill>
                  <a:srgbClr val="FFFFFF"/>
                </a:solidFill>
              </a:rPr>
              <a:t>2.	Qualifications for </a:t>
            </a:r>
            <a:r>
              <a:rPr lang="en-US" sz="3600" b="0" i="1" dirty="0">
                <a:solidFill>
                  <a:srgbClr val="FFFFFF"/>
                </a:solidFill>
              </a:rPr>
              <a:t>all</a:t>
            </a:r>
            <a:r>
              <a:rPr lang="en-US" sz="3600" b="0" dirty="0">
                <a:solidFill>
                  <a:srgbClr val="FFFFFF"/>
                </a:solidFill>
              </a:rPr>
              <a:t> elders</a:t>
            </a:r>
          </a:p>
          <a:p>
            <a:pPr algn="l"/>
            <a:r>
              <a:rPr lang="en-US" sz="3600" dirty="0"/>
              <a:t>		A. The Right Temperament for Shepherd 			Leadership</a:t>
            </a:r>
            <a:br>
              <a:rPr lang="en-US" sz="3600" dirty="0"/>
            </a:br>
            <a:r>
              <a:rPr lang="en-US" sz="3600" dirty="0"/>
              <a:t>			- Character Trumps Giftedness</a:t>
            </a:r>
            <a:br>
              <a:rPr lang="en-US" sz="3600" dirty="0"/>
            </a:br>
            <a:r>
              <a:rPr lang="en-US" sz="3600" dirty="0"/>
              <a:t>		B. Not Perfection or Sinlessness</a:t>
            </a:r>
          </a:p>
          <a:p>
            <a:pPr algn="l"/>
            <a:r>
              <a:rPr lang="en-US" sz="3600" dirty="0"/>
              <a:t>			- Leadership Training</a:t>
            </a:r>
          </a:p>
          <a:p>
            <a:pPr algn="l"/>
            <a:r>
              <a:rPr lang="en-US" sz="3600" dirty="0"/>
              <a:t>			- Plan Now for the Future</a:t>
            </a:r>
          </a:p>
          <a:p>
            <a:pPr algn="l"/>
            <a:r>
              <a:rPr lang="en-US" sz="3600" dirty="0"/>
              <a:t>		C. Fully Committed to the Apostolic Doctrine</a:t>
            </a:r>
          </a:p>
          <a:p>
            <a:pPr algn="l"/>
            <a:r>
              <a:rPr lang="en-US" sz="3600" dirty="0"/>
              <a:t>		D. Able to Instruct and Defend Sound Doctrine</a:t>
            </a:r>
            <a:br>
              <a:rPr lang="en-US" sz="3600" dirty="0"/>
            </a:br>
            <a:endParaRPr lang="en-US" sz="3600" dirty="0"/>
          </a:p>
        </p:txBody>
      </p:sp>
    </p:spTree>
    <p:extLst>
      <p:ext uri="{BB962C8B-B14F-4D97-AF65-F5344CB8AC3E}">
        <p14:creationId xmlns:p14="http://schemas.microsoft.com/office/powerpoint/2010/main" val="272943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6D4D6-F93C-BE82-3E45-DA2D9D866B9D}"/>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428EE3B3-FE50-8134-9775-39E1DB0F29FB}"/>
              </a:ext>
            </a:extLst>
          </p:cNvPr>
          <p:cNvSpPr>
            <a:spLocks noGrp="1"/>
          </p:cNvSpPr>
          <p:nvPr>
            <p:ph type="body"/>
          </p:nvPr>
        </p:nvSpPr>
        <p:spPr>
          <a:xfrm>
            <a:off x="698500" y="490330"/>
            <a:ext cx="10795000" cy="568568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4200">
                <a:solidFill>
                  <a:srgbClr val="FFFFFF"/>
                </a:solidFill>
              </a:defRPr>
            </a:lvl1pPr>
          </a:lstStyle>
          <a:p>
            <a:pPr algn="l"/>
            <a:r>
              <a:rPr lang="en-US" sz="4400" b="0" baseline="30000" dirty="0">
                <a:solidFill>
                  <a:srgbClr val="FFFFFF"/>
                </a:solidFill>
              </a:rPr>
              <a:t>9 </a:t>
            </a:r>
            <a:r>
              <a:rPr lang="en-US" sz="4400" b="0" dirty="0">
                <a:solidFill>
                  <a:srgbClr val="FFFFFF"/>
                </a:solidFill>
              </a:rPr>
              <a:t>He must hold firmly to the trustworthy message as it has been taught, so that he can encourage others by sound doctrine and refute those who oppose it.</a:t>
            </a:r>
          </a:p>
        </p:txBody>
      </p:sp>
      <p:sp>
        <p:nvSpPr>
          <p:cNvPr id="4" name="New Shape">
            <a:extLst>
              <a:ext uri="{FF2B5EF4-FFF2-40B4-BE49-F238E27FC236}">
                <a16:creationId xmlns:a16="http://schemas.microsoft.com/office/drawing/2014/main" id="{31FCBDD0-33CF-16C0-F1CF-13B27AF27714}"/>
              </a:ext>
            </a:extLst>
          </p:cNvPr>
          <p:cNvSpPr txBox="1">
            <a:spLocks/>
          </p:cNvSpPr>
          <p:nvPr/>
        </p:nvSpPr>
        <p:spPr>
          <a:xfrm>
            <a:off x="1904447" y="6047740"/>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r"/>
            <a:r>
              <a:rPr lang="en-US" sz="7200" b="0" dirty="0">
                <a:solidFill>
                  <a:srgbClr val="FFFFFF"/>
                </a:solidFill>
              </a:rPr>
              <a:t>Titus 1:9</a:t>
            </a:r>
          </a:p>
        </p:txBody>
      </p:sp>
    </p:spTree>
    <p:extLst>
      <p:ext uri="{BB962C8B-B14F-4D97-AF65-F5344CB8AC3E}">
        <p14:creationId xmlns:p14="http://schemas.microsoft.com/office/powerpoint/2010/main" val="2925949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5AB2A-F9F1-81F7-2AAD-B7320B683217}"/>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787D71BE-1DC8-B5E9-0FAF-6B8D434E217A}"/>
              </a:ext>
            </a:extLst>
          </p:cNvPr>
          <p:cNvSpPr>
            <a:spLocks noGrp="1"/>
          </p:cNvSpPr>
          <p:nvPr>
            <p:ph type="body"/>
          </p:nvPr>
        </p:nvSpPr>
        <p:spPr>
          <a:xfrm>
            <a:off x="698500" y="270510"/>
            <a:ext cx="1100317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A New Testament elder needs to be able to instruct in sound doctrine and to defend the gospel from false teachers. Elders are both guardians and teachers of sound doctrine.</a:t>
            </a:r>
          </a:p>
        </p:txBody>
      </p:sp>
      <p:sp>
        <p:nvSpPr>
          <p:cNvPr id="4" name="New Shape">
            <a:extLst>
              <a:ext uri="{FF2B5EF4-FFF2-40B4-BE49-F238E27FC236}">
                <a16:creationId xmlns:a16="http://schemas.microsoft.com/office/drawing/2014/main" id="{CF3B27A8-9F21-3986-3EAC-6582ECA92B38}"/>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3419766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F5082-5A83-0093-DC05-2D548D6F944F}"/>
              </a:ext>
            </a:extLst>
          </p:cNvPr>
          <p:cNvSpPr>
            <a:spLocks noGrp="1"/>
          </p:cNvSpPr>
          <p:nvPr>
            <p:ph type="body"/>
          </p:nvPr>
        </p:nvSpPr>
        <p:spPr/>
        <p:txBody>
          <a:bodyPr/>
          <a:lstStyle/>
          <a:p>
            <a:r>
              <a:rPr lang="en-US" dirty="0"/>
              <a:t>Assignment for next week:</a:t>
            </a:r>
          </a:p>
          <a:p>
            <a:pPr marL="571500" indent="-571500">
              <a:spcAft>
                <a:spcPts val="2400"/>
              </a:spcAft>
              <a:buFont typeface="Arial" panose="020B0604020202020204" pitchFamily="34" charset="0"/>
              <a:buChar char="•"/>
            </a:pPr>
            <a:r>
              <a:rPr lang="en-US" dirty="0"/>
              <a:t>Using the “Template for Study and Meditation”, look at: Acts 11:30, Acts 14:23</a:t>
            </a:r>
          </a:p>
          <a:p>
            <a:pPr marL="571500" indent="-571500">
              <a:buFont typeface="Arial" panose="020B0604020202020204" pitchFamily="34" charset="0"/>
              <a:buChar char="•"/>
            </a:pPr>
            <a:r>
              <a:rPr lang="en-US" u="sng" dirty="0"/>
              <a:t>After completing the above</a:t>
            </a:r>
            <a:r>
              <a:rPr lang="en-US" dirty="0"/>
              <a:t>, read Chapters 6 and 7 in </a:t>
            </a:r>
            <a:r>
              <a:rPr lang="en-US" i="1" dirty="0"/>
              <a:t>Biblical Eldership</a:t>
            </a:r>
            <a:endParaRPr lang="en-US" dirty="0"/>
          </a:p>
        </p:txBody>
      </p:sp>
    </p:spTree>
    <p:extLst>
      <p:ext uri="{BB962C8B-B14F-4D97-AF65-F5344CB8AC3E}">
        <p14:creationId xmlns:p14="http://schemas.microsoft.com/office/powerpoint/2010/main" val="258055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DFBB-22A3-F6C6-6DEE-E1EC8068CBC5}"/>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A77CAC3C-A5C8-851A-5D07-79FB06F5AB7A}"/>
              </a:ext>
            </a:extLst>
          </p:cNvPr>
          <p:cNvSpPr>
            <a:spLocks noGrp="1"/>
          </p:cNvSpPr>
          <p:nvPr>
            <p:ph type="body"/>
          </p:nvPr>
        </p:nvSpPr>
        <p:spPr>
          <a:xfrm>
            <a:off x="626992" y="957994"/>
            <a:ext cx="11127685" cy="49420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7420">
                <a:solidFill>
                  <a:srgbClr val="FFFFFF"/>
                </a:solidFill>
              </a:defRPr>
            </a:lvl1pPr>
          </a:lstStyle>
          <a:p>
            <a:pPr marL="1371600" indent="-1371600" algn="l">
              <a:buFont typeface="+mj-lt"/>
              <a:buAutoNum type="arabicPeriod"/>
            </a:pPr>
            <a:r>
              <a:rPr lang="en-US" sz="3600" b="0" dirty="0">
                <a:solidFill>
                  <a:srgbClr val="FFFFFF"/>
                </a:solidFill>
              </a:rPr>
              <a:t>The Apostolic Qualifications</a:t>
            </a:r>
          </a:p>
          <a:p>
            <a:pPr algn="l"/>
            <a:r>
              <a:rPr lang="en-US" sz="3600" dirty="0"/>
              <a:t>		A. The Qualifications as stated in </a:t>
            </a:r>
            <a:br>
              <a:rPr lang="en-US" sz="3600" dirty="0"/>
            </a:br>
            <a:r>
              <a:rPr lang="en-US" sz="3600" dirty="0"/>
              <a:t>		1 Timothy 3:1-7, 10</a:t>
            </a:r>
            <a:br>
              <a:rPr lang="en-US" sz="3600" dirty="0"/>
            </a:br>
            <a:r>
              <a:rPr lang="en-US" sz="3600" dirty="0"/>
              <a:t>			- Let Them Be Examined</a:t>
            </a:r>
            <a:br>
              <a:rPr lang="en-US" sz="3600" dirty="0"/>
            </a:br>
            <a:r>
              <a:rPr lang="en-US" sz="3600" dirty="0"/>
              <a:t>		B. The Qualifications as stated in Titus 1:5-9</a:t>
            </a:r>
            <a:br>
              <a:rPr lang="en-US" sz="3600" dirty="0"/>
            </a:br>
            <a:r>
              <a:rPr lang="en-US" sz="3600" dirty="0"/>
              <a:t>			- Elders, Overseers, and Stewards</a:t>
            </a:r>
            <a:br>
              <a:rPr lang="en-US" sz="3600" dirty="0"/>
            </a:br>
            <a:endParaRPr lang="en-US" sz="3600" dirty="0"/>
          </a:p>
        </p:txBody>
      </p:sp>
    </p:spTree>
    <p:extLst>
      <p:ext uri="{BB962C8B-B14F-4D97-AF65-F5344CB8AC3E}">
        <p14:creationId xmlns:p14="http://schemas.microsoft.com/office/powerpoint/2010/main" val="336093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07995-8985-C0CC-1DBA-DBBC24AF7F1B}"/>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4AFAE3BF-2620-1D0F-A076-D0C9DDEBB75B}"/>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ELDERS:
</a:t>
            </a:r>
            <a:r>
              <a:rPr lang="en-US" sz="4200" b="0" dirty="0" err="1">
                <a:solidFill>
                  <a:srgbClr val="FFFFFF"/>
                </a:solidFill>
              </a:rPr>
              <a:t>presbyteroi</a:t>
            </a:r>
            <a:r>
              <a:rPr lang="en-US" sz="4200" b="0" dirty="0">
                <a:solidFill>
                  <a:srgbClr val="FFFFFF"/>
                </a:solidFill>
              </a:rPr>
              <a:t> (</a:t>
            </a:r>
            <a:r>
              <a:rPr lang="el-GR" sz="4200" b="0" dirty="0">
                <a:solidFill>
                  <a:srgbClr val="FFFFFF"/>
                </a:solidFill>
              </a:rPr>
              <a:t>πρεσβύτεροι)</a:t>
            </a:r>
            <a:endParaRPr lang="en-US" sz="4200" b="0" dirty="0">
              <a:solidFill>
                <a:srgbClr val="FFFFFF"/>
              </a:solidFill>
            </a:endParaRPr>
          </a:p>
          <a:p>
            <a:pPr algn="l"/>
            <a:endParaRPr lang="en-US" dirty="0"/>
          </a:p>
          <a:p>
            <a:pPr algn="l"/>
            <a:r>
              <a:rPr lang="en-US" sz="4200" b="0" dirty="0">
                <a:solidFill>
                  <a:srgbClr val="FFFFFF"/>
                </a:solidFill>
              </a:rPr>
              <a:t>The term elder communicates the idea of maturity, dignity, wisdom, and an honored leader of the community… The title elder lays emphasis on the </a:t>
            </a:r>
            <a:r>
              <a:rPr lang="en-US" sz="4200" b="1" i="1" dirty="0">
                <a:solidFill>
                  <a:srgbClr val="FFFFFF"/>
                </a:solidFill>
              </a:rPr>
              <a:t>honored position </a:t>
            </a:r>
            <a:r>
              <a:rPr lang="en-US" sz="4200" b="0" dirty="0">
                <a:solidFill>
                  <a:srgbClr val="FFFFFF"/>
                </a:solidFill>
              </a:rPr>
              <a:t>and </a:t>
            </a:r>
            <a:r>
              <a:rPr lang="en-US" sz="4200" b="1" i="1" dirty="0">
                <a:solidFill>
                  <a:srgbClr val="FFFFFF"/>
                </a:solidFill>
              </a:rPr>
              <a:t>respectability</a:t>
            </a:r>
            <a:r>
              <a:rPr lang="en-US" sz="4200" b="0" dirty="0">
                <a:solidFill>
                  <a:srgbClr val="FFFFFF"/>
                </a:solidFill>
              </a:rPr>
              <a:t> of the person.</a:t>
            </a:r>
            <a:endParaRPr lang="el-GR" sz="4200" b="0" dirty="0">
              <a:solidFill>
                <a:srgbClr val="FFFFFF"/>
              </a:solidFill>
            </a:endParaRPr>
          </a:p>
        </p:txBody>
      </p:sp>
      <p:sp>
        <p:nvSpPr>
          <p:cNvPr id="4" name="New Shape">
            <a:extLst>
              <a:ext uri="{FF2B5EF4-FFF2-40B4-BE49-F238E27FC236}">
                <a16:creationId xmlns:a16="http://schemas.microsoft.com/office/drawing/2014/main" id="{2B988204-58E5-D632-0E85-19C8623B0554}"/>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a:t>Biblical Eldership: Restoring the Eldership to Its Rightful Place in the Local Church</a:t>
            </a:r>
            <a:endParaRPr lang="en-US" i="1" dirty="0"/>
          </a:p>
        </p:txBody>
      </p:sp>
    </p:spTree>
    <p:extLst>
      <p:ext uri="{BB962C8B-B14F-4D97-AF65-F5344CB8AC3E}">
        <p14:creationId xmlns:p14="http://schemas.microsoft.com/office/powerpoint/2010/main" val="406647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9CD06-6562-C077-39B0-EC4F13D95CF2}"/>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77ACE595-AB70-37A5-E3BA-A22DF7C3F07F}"/>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4200">
                <a:solidFill>
                  <a:srgbClr val="FFFFFF"/>
                </a:solidFill>
              </a:defRPr>
            </a:lvl1pPr>
          </a:lstStyle>
          <a:p>
            <a:r>
              <a:rPr lang="en-US" sz="4200" b="0" dirty="0">
                <a:solidFill>
                  <a:srgbClr val="FFFFFF"/>
                </a:solidFill>
              </a:rPr>
              <a:t>OVERSEERS:
</a:t>
            </a:r>
            <a:r>
              <a:rPr lang="en-US" sz="4200" b="0" dirty="0" err="1">
                <a:solidFill>
                  <a:srgbClr val="FFFFFF"/>
                </a:solidFill>
              </a:rPr>
              <a:t>episkopos</a:t>
            </a:r>
            <a:r>
              <a:rPr lang="en-US" dirty="0"/>
              <a:t>; </a:t>
            </a:r>
            <a:r>
              <a:rPr lang="en-US" sz="4200" b="0" dirty="0">
                <a:solidFill>
                  <a:srgbClr val="FFFFFF"/>
                </a:solidFill>
              </a:rPr>
              <a:t>epi + </a:t>
            </a:r>
            <a:r>
              <a:rPr lang="en-US" sz="4200" b="0" dirty="0" err="1">
                <a:solidFill>
                  <a:srgbClr val="FFFFFF"/>
                </a:solidFill>
              </a:rPr>
              <a:t>skopeō</a:t>
            </a:r>
            <a:r>
              <a:rPr lang="en-US" sz="4200" b="0" dirty="0">
                <a:solidFill>
                  <a:srgbClr val="FFFFFF"/>
                </a:solidFill>
              </a:rPr>
              <a:t>
(</a:t>
            </a:r>
            <a:r>
              <a:rPr lang="el-GR" sz="4200" b="0" dirty="0" err="1">
                <a:solidFill>
                  <a:srgbClr val="FFFFFF"/>
                </a:solidFill>
              </a:rPr>
              <a:t>ἐπίσκοπος</a:t>
            </a:r>
            <a:r>
              <a:rPr lang="el-GR" sz="4200" b="0" dirty="0">
                <a:solidFill>
                  <a:srgbClr val="FFFFFF"/>
                </a:solidFill>
              </a:rPr>
              <a:t>)</a:t>
            </a:r>
            <a:br>
              <a:rPr lang="en-US" sz="4200" b="0" dirty="0">
                <a:solidFill>
                  <a:srgbClr val="FFFFFF"/>
                </a:solidFill>
              </a:rPr>
            </a:br>
            <a:br>
              <a:rPr lang="en-US" sz="4200" b="0" dirty="0">
                <a:solidFill>
                  <a:srgbClr val="FFFFFF"/>
                </a:solidFill>
              </a:rPr>
            </a:br>
            <a:r>
              <a:rPr lang="en-US" sz="4200" b="0" dirty="0">
                <a:solidFill>
                  <a:srgbClr val="FFFFFF"/>
                </a:solidFill>
              </a:rPr>
              <a:t>OVERSEERS:
“…a well-known, commonly used designation for various kinds of responsible positions of management. The word conveys the idea of one who is officially responsible for watching over someone or something: a superintendent, or an official guardian. The designation overseer emphasizes the leader’s work and official responsibility.</a:t>
            </a:r>
          </a:p>
          <a:p>
            <a:pPr algn="l"/>
            <a:endParaRPr lang="el-GR" sz="4200" b="0" dirty="0">
              <a:solidFill>
                <a:srgbClr val="FFFFFF"/>
              </a:solidFill>
            </a:endParaRPr>
          </a:p>
        </p:txBody>
      </p:sp>
      <p:sp>
        <p:nvSpPr>
          <p:cNvPr id="4" name="New Shape">
            <a:extLst>
              <a:ext uri="{FF2B5EF4-FFF2-40B4-BE49-F238E27FC236}">
                <a16:creationId xmlns:a16="http://schemas.microsoft.com/office/drawing/2014/main" id="{A8CD0F07-5DE8-C7AD-3686-7FC80C386D99}"/>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a:t>Biblical Eldership: Restoring the Eldership to Its Rightful Place in the Local Church</a:t>
            </a:r>
            <a:endParaRPr lang="en-US" i="1" dirty="0"/>
          </a:p>
        </p:txBody>
      </p:sp>
    </p:spTree>
    <p:extLst>
      <p:ext uri="{BB962C8B-B14F-4D97-AF65-F5344CB8AC3E}">
        <p14:creationId xmlns:p14="http://schemas.microsoft.com/office/powerpoint/2010/main" val="68607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5BFF0-D80C-A890-61F8-4243040C30C3}"/>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5CED892B-7FAA-917E-E5D7-D9E4E554E543}"/>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“Paul uses these two official titles, elder and overseer, interchangeably.”</a:t>
            </a:r>
          </a:p>
        </p:txBody>
      </p:sp>
      <p:sp>
        <p:nvSpPr>
          <p:cNvPr id="4" name="New Shape">
            <a:extLst>
              <a:ext uri="{FF2B5EF4-FFF2-40B4-BE49-F238E27FC236}">
                <a16:creationId xmlns:a16="http://schemas.microsoft.com/office/drawing/2014/main" id="{004B3EEF-2F61-1A94-3D91-77A653F4A784}"/>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a:t>Biblical Eldership: Restoring the Eldership to Its Rightful Place in the Local Church</a:t>
            </a:r>
            <a:endParaRPr lang="en-US" i="1" dirty="0"/>
          </a:p>
        </p:txBody>
      </p:sp>
    </p:spTree>
    <p:extLst>
      <p:ext uri="{BB962C8B-B14F-4D97-AF65-F5344CB8AC3E}">
        <p14:creationId xmlns:p14="http://schemas.microsoft.com/office/powerpoint/2010/main" val="316073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19ACB-6D66-9281-2920-823138AD298C}"/>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E626C125-57B0-2E9D-1E3A-BB65FD9D27AC}"/>
              </a:ext>
            </a:extLst>
          </p:cNvPr>
          <p:cNvSpPr>
            <a:spLocks noGrp="1"/>
          </p:cNvSpPr>
          <p:nvPr>
            <p:ph type="body"/>
          </p:nvPr>
        </p:nvSpPr>
        <p:spPr>
          <a:xfrm>
            <a:off x="698500" y="27051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200">
                <a:solidFill>
                  <a:srgbClr val="FFFFFF"/>
                </a:solidFill>
              </a:defRPr>
            </a:lvl1pPr>
          </a:lstStyle>
          <a:p>
            <a:pPr algn="l"/>
            <a:r>
              <a:rPr lang="en-US" sz="4200" b="0" dirty="0">
                <a:solidFill>
                  <a:srgbClr val="FFFFFF"/>
                </a:solidFill>
              </a:rPr>
              <a:t>Steward
</a:t>
            </a:r>
            <a:r>
              <a:rPr lang="el-GR" sz="4200" b="0" dirty="0" err="1">
                <a:solidFill>
                  <a:srgbClr val="FFFFFF"/>
                </a:solidFill>
              </a:rPr>
              <a:t>οἰκονόμος</a:t>
            </a:r>
            <a:r>
              <a:rPr lang="el-GR" sz="4200" b="0" dirty="0">
                <a:solidFill>
                  <a:srgbClr val="FFFFFF"/>
                </a:solidFill>
              </a:rPr>
              <a:t> (</a:t>
            </a:r>
            <a:r>
              <a:rPr lang="en-US" sz="4200" b="0" dirty="0" err="1">
                <a:solidFill>
                  <a:srgbClr val="FFFFFF"/>
                </a:solidFill>
              </a:rPr>
              <a:t>oikonomos</a:t>
            </a:r>
            <a:r>
              <a:rPr lang="en-US" sz="4200" b="0" dirty="0">
                <a:solidFill>
                  <a:srgbClr val="FFFFFF"/>
                </a:solidFill>
              </a:rPr>
              <a:t>)
Household manager</a:t>
            </a:r>
          </a:p>
        </p:txBody>
      </p:sp>
      <p:sp>
        <p:nvSpPr>
          <p:cNvPr id="4" name="New Shape">
            <a:extLst>
              <a:ext uri="{FF2B5EF4-FFF2-40B4-BE49-F238E27FC236}">
                <a16:creationId xmlns:a16="http://schemas.microsoft.com/office/drawing/2014/main" id="{7E90C24A-5777-D089-AD50-835394EF890B}"/>
              </a:ext>
            </a:extLst>
          </p:cNvPr>
          <p:cNvSpPr txBox="1">
            <a:spLocks/>
          </p:cNvSpPr>
          <p:nvPr/>
        </p:nvSpPr>
        <p:spPr>
          <a:xfrm>
            <a:off x="698500" y="6192519"/>
            <a:ext cx="9817100" cy="5397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7000">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i="1" dirty="0"/>
              <a:t>Biblical Eldership: Restoring the Eldership to Its Rightful Place in the Local Church</a:t>
            </a:r>
          </a:p>
        </p:txBody>
      </p:sp>
    </p:spTree>
    <p:extLst>
      <p:ext uri="{BB962C8B-B14F-4D97-AF65-F5344CB8AC3E}">
        <p14:creationId xmlns:p14="http://schemas.microsoft.com/office/powerpoint/2010/main" val="4051600778"/>
      </p:ext>
    </p:extLst>
  </p:cSld>
  <p:clrMapOvr>
    <a:masterClrMapping/>
  </p:clrMapOvr>
</p:sld>
</file>

<file path=ppt/theme/theme1.xml><?xml version="1.0" encoding="utf-8"?>
<a:theme xmlns:a="http://schemas.openxmlformats.org/drawingml/2006/main" name="Office Theme">
  <a:themeElements>
    <a:clrScheme name="Custom 9">
      <a:dk1>
        <a:srgbClr val="E2C538"/>
      </a:dk1>
      <a:lt1>
        <a:srgbClr val="E9CA3A"/>
      </a:lt1>
      <a:dk2>
        <a:srgbClr val="F2D33C"/>
      </a:dk2>
      <a:lt2>
        <a:srgbClr val="F6D53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2008</Words>
  <Application>Microsoft Office PowerPoint</Application>
  <PresentationFormat>Widescreen</PresentationFormat>
  <Paragraphs>102</Paragraphs>
  <Slides>43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Franklin Gothic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Warren Ryan</dc:creator>
  <cp:lastModifiedBy>Warren Ryan</cp:lastModifiedBy>
  <cp:revision>8</cp:revision>
  <dcterms:modified xsi:type="dcterms:W3CDTF">2026-02-22T13:21:53Z</dcterms:modified>
</cp:coreProperties>
</file>