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7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2174593"/>
            <a:ext cx="16323472" cy="648367"/>
          </a:xfrm>
          <a:prstGeom prst="rect">
            <a:avLst/>
          </a:prstGeom>
        </p:spPr>
        <p:txBody>
          <a:bodyPr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b="1">
                <a:solidFill>
                  <a:srgbClr val="FFFFFF"/>
                </a:solidFill>
              </a:defRPr>
            </a:lvl1pPr>
            <a:lvl2pPr marL="787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2pPr>
            <a:lvl3pPr marL="1168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3pPr>
            <a:lvl4pPr marL="1549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4pPr>
            <a:lvl5pPr marL="1930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2607467"/>
            <a:ext cx="16325240" cy="4643441"/>
          </a:xfrm>
          <a:prstGeom prst="rect">
            <a:avLst/>
          </a:prstGeom>
        </p:spPr>
        <p:txBody>
          <a:bodyPr anchor="b"/>
          <a:lstStyle>
            <a:lvl1pPr>
              <a:defRPr sz="11400" spc="-2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030264" y="7179467"/>
            <a:ext cx="16323472" cy="204806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chemeClr val="accent1"/>
                </a:solidFill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7112" y="12954300"/>
            <a:ext cx="409776" cy="415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5018482"/>
            <a:ext cx="16323472" cy="368126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8732784"/>
            <a:ext cx="16323471" cy="94472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algn="ctr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algn="ctr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algn="ctr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algn="ctr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Fact information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4030264" y="1404937"/>
            <a:ext cx="16323472" cy="7327849"/>
          </a:xfrm>
          <a:prstGeom prst="rect">
            <a:avLst/>
          </a:prstGeom>
        </p:spPr>
        <p:txBody>
          <a:bodyPr anchor="b"/>
          <a:lstStyle/>
          <a:p>
            <a:pPr marL="0" lvl="4" indent="2148838" algn="ctr" defTabSz="1097252">
              <a:lnSpc>
                <a:spcPct val="80000"/>
              </a:lnSpc>
              <a:spcBef>
                <a:spcPts val="0"/>
              </a:spcBef>
              <a:buSzTx/>
              <a:buNone/>
              <a:defRPr sz="11000" b="1" spc="-199">
                <a:solidFill>
                  <a:srgbClr val="004D80"/>
                </a:solidFill>
              </a:defRPr>
            </a:pPr>
            <a:r>
              <a:t>100%
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83841" y="5232796"/>
            <a:ext cx="16216317" cy="3268269"/>
          </a:xfrm>
          <a:prstGeom prst="rect">
            <a:avLst/>
          </a:prstGeom>
        </p:spPr>
        <p:txBody>
          <a:bodyPr anchor="ctr"/>
          <a:lstStyle>
            <a:lvl1pPr marL="321467" indent="-160733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21467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21467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21467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21467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762500" y="9036842"/>
            <a:ext cx="15537657" cy="648367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b="1"/>
            </a:lvl1pPr>
          </a:lstStyle>
          <a:p>
            <a:r>
              <a:t>Attribution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96267730_2880x1920.jpg"/>
          <p:cNvSpPr>
            <a:spLocks noGrp="1"/>
          </p:cNvSpPr>
          <p:nvPr>
            <p:ph type="pic" idx="21"/>
          </p:nvPr>
        </p:nvSpPr>
        <p:spPr>
          <a:xfrm>
            <a:off x="-2381250" y="986538"/>
            <a:ext cx="17634189" cy="117561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617931575_1991x1322.jpg"/>
          <p:cNvSpPr>
            <a:spLocks noGrp="1"/>
          </p:cNvSpPr>
          <p:nvPr>
            <p:ph type="pic" sz="quarter" idx="22"/>
          </p:nvPr>
        </p:nvSpPr>
        <p:spPr>
          <a:xfrm>
            <a:off x="12237648" y="982265"/>
            <a:ext cx="8391910" cy="55721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627569_2880x1920.jpg"/>
          <p:cNvSpPr>
            <a:spLocks noGrp="1"/>
          </p:cNvSpPr>
          <p:nvPr>
            <p:ph type="pic" sz="quarter" idx="23"/>
          </p:nvPr>
        </p:nvSpPr>
        <p:spPr>
          <a:xfrm>
            <a:off x="12254507" y="7170539"/>
            <a:ext cx="8358190" cy="55721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7112" y="12954300"/>
            <a:ext cx="409776" cy="415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>
            <a:spLocks noGrp="1"/>
          </p:cNvSpPr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7286625"/>
            <a:ext cx="16323472" cy="4643438"/>
          </a:xfrm>
          <a:prstGeom prst="rect">
            <a:avLst/>
          </a:prstGeom>
        </p:spPr>
        <p:txBody>
          <a:bodyPr anchor="b"/>
          <a:lstStyle>
            <a:lvl1pPr>
              <a:defRPr sz="11400" spc="-2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1858625"/>
            <a:ext cx="16323472" cy="9699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030264" y="803671"/>
            <a:ext cx="16323472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b="1"/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2255" y="12954300"/>
            <a:ext cx="409776" cy="415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>
            <a:spLocks noGrp="1"/>
          </p:cNvSpPr>
          <p:nvPr>
            <p:ph type="pic" idx="21"/>
          </p:nvPr>
        </p:nvSpPr>
        <p:spPr>
          <a:xfrm>
            <a:off x="9441656" y="973876"/>
            <a:ext cx="17706453" cy="117597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7036592"/>
            <a:ext cx="7179472" cy="568767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973876"/>
            <a:ext cx="7179472" cy="6169875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030264" y="198700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</a:lstStyle>
          <a:p>
            <a:r>
              <a:t>Slide Subtitle</a:t>
            </a:r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8287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17931575_1991x1322.jpg"/>
          <p:cNvSpPr>
            <a:spLocks noGrp="1"/>
          </p:cNvSpPr>
          <p:nvPr>
            <p:ph type="pic" idx="21"/>
          </p:nvPr>
        </p:nvSpPr>
        <p:spPr>
          <a:xfrm>
            <a:off x="8387953" y="982265"/>
            <a:ext cx="17698317" cy="1175147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625077"/>
            <a:ext cx="7179472" cy="1428753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987000"/>
            <a:ext cx="7179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030264" y="4894026"/>
            <a:ext cx="7179472" cy="7865383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4536280"/>
            <a:ext cx="16323472" cy="4643440"/>
          </a:xfrm>
          <a:prstGeom prst="rect">
            <a:avLst/>
          </a:prstGeom>
        </p:spPr>
        <p:txBody>
          <a:bodyPr anchor="ctr"/>
          <a:lstStyle>
            <a:lvl1pPr>
              <a:defRPr sz="11400" b="0" spc="-228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98700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625077"/>
            <a:ext cx="16323472" cy="1428753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98239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buSzTx/>
              <a:buNone/>
              <a:defRPr sz="5200" spc="-100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030264" y="4161232"/>
            <a:ext cx="16323472" cy="8572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5" tIns="71435" rIns="71435" bIns="71435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619125"/>
            <a:ext cx="16323472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5" tIns="71435" rIns="71435" bIns="71435">
            <a:normAutofit/>
          </a:bodyPr>
          <a:lstStyle/>
          <a:p>
            <a:r>
              <a:t>Slide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2349" y="12954300"/>
            <a:ext cx="409777" cy="415872"/>
          </a:xfrm>
          <a:prstGeom prst="rect">
            <a:avLst/>
          </a:prstGeom>
          <a:ln w="12700">
            <a:miter lim="400000"/>
          </a:ln>
        </p:spPr>
        <p:txBody>
          <a:bodyPr wrap="none" lIns="71435" tIns="71435" rIns="71435" bIns="71435" anchor="b">
            <a:spAutoFit/>
          </a:bodyPr>
          <a:lstStyle>
            <a:lvl1pPr defTabSz="821529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533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14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295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676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057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438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819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200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581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he Son Over the Servant"/>
          <p:cNvSpPr txBox="1">
            <a:spLocks noGrp="1"/>
          </p:cNvSpPr>
          <p:nvPr>
            <p:ph type="title"/>
          </p:nvPr>
        </p:nvSpPr>
        <p:spPr>
          <a:xfrm>
            <a:off x="1428892" y="2523569"/>
            <a:ext cx="22741792" cy="46434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sz="13700" spc="-300"/>
            </a:pPr>
            <a:r>
              <a:t>Let Us Press On </a:t>
            </a:r>
            <a:r>
              <a:rPr sz="8500" b="0" i="1" spc="-186">
                <a:latin typeface="Helvetica Neue Light"/>
                <a:ea typeface="Helvetica Neue Light"/>
                <a:cs typeface="Helvetica Neue Light"/>
                <a:sym typeface="Helvetica Neue Light"/>
              </a:rPr>
              <a:t>(part 2)</a:t>
            </a:r>
          </a:p>
        </p:txBody>
      </p:sp>
      <p:sp>
        <p:nvSpPr>
          <p:cNvPr id="153" name="Hebrews 3:1-6"/>
          <p:cNvSpPr txBox="1">
            <a:spLocks noGrp="1"/>
          </p:cNvSpPr>
          <p:nvPr>
            <p:ph type="body" sz="quarter" idx="1"/>
          </p:nvPr>
        </p:nvSpPr>
        <p:spPr>
          <a:xfrm>
            <a:off x="1517791" y="7298769"/>
            <a:ext cx="16323472" cy="2048063"/>
          </a:xfrm>
          <a:prstGeom prst="rect">
            <a:avLst/>
          </a:prstGeom>
        </p:spPr>
        <p:txBody>
          <a:bodyPr anchor="t"/>
          <a:lstStyle>
            <a:lvl1pPr>
              <a:defRPr sz="6500">
                <a:solidFill>
                  <a:schemeClr val="accent1"/>
                </a:solidFill>
              </a:defRPr>
            </a:lvl1pPr>
          </a:lstStyle>
          <a:p>
            <a:r>
              <a:t>Hebrews 6:1-8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>
            <a:lvl1pPr>
              <a:lnSpc>
                <a:spcPct val="140000"/>
              </a:lnSpc>
              <a:defRPr sz="9000" spc="-200"/>
            </a:lvl1pPr>
          </a:lstStyle>
          <a:p>
            <a:r>
              <a:t>I. Maturity (v.1-3)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 defTabSz="2316421">
              <a:lnSpc>
                <a:spcPct val="140000"/>
              </a:lnSpc>
              <a:defRPr sz="8550" spc="-190">
                <a:solidFill>
                  <a:schemeClr val="accent1"/>
                </a:solidFill>
              </a:defRPr>
            </a:pPr>
            <a:r>
              <a:t>Fundamentals</a:t>
            </a:r>
          </a:p>
          <a:p>
            <a:pPr defTabSz="2316421">
              <a:lnSpc>
                <a:spcPct val="140000"/>
              </a:lnSpc>
              <a:defRPr sz="8550" spc="-190"/>
            </a:pPr>
            <a:r>
              <a:t>1. You cannot lose your salvation</a:t>
            </a:r>
          </a:p>
          <a:p>
            <a:pPr defTabSz="2316421">
              <a:lnSpc>
                <a:spcPct val="140000"/>
              </a:lnSpc>
              <a:defRPr sz="8550" spc="-190"/>
            </a:pPr>
            <a:r>
              <a:t>2. Not a passage to break fellowship over</a:t>
            </a:r>
          </a:p>
          <a:p>
            <a:pPr defTabSz="2316421">
              <a:lnSpc>
                <a:spcPct val="140000"/>
              </a:lnSpc>
              <a:defRPr sz="8550" spc="-190"/>
            </a:pPr>
            <a:r>
              <a:t>3. Apostasy: the abandonment or renunciation of religious belief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I. Maturity (v.1-3)</a:t>
            </a:r>
          </a:p>
          <a:p>
            <a:pPr>
              <a:lnSpc>
                <a:spcPct val="140000"/>
              </a:lnSpc>
              <a:defRPr sz="9000" spc="-200"/>
            </a:pPr>
            <a:r>
              <a:t>II. Apostasy (v.4-6)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I. Maturity (v.1-3)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II. Apostasy (v.4-6)</a:t>
            </a:r>
          </a:p>
          <a:p>
            <a:pPr>
              <a:lnSpc>
                <a:spcPct val="140000"/>
              </a:lnSpc>
              <a:defRPr sz="9000" spc="-200"/>
            </a:pPr>
            <a:r>
              <a:t>III. Illustrated (v.7-8)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5" y="2020356"/>
            <a:ext cx="20923043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I. Maturity (v.1-3)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II. Apostasy (v.4-6)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III. Illustrated (v.7-8)</a:t>
            </a:r>
          </a:p>
          <a:p>
            <a:pPr>
              <a:lnSpc>
                <a:spcPct val="140000"/>
              </a:lnSpc>
              <a:defRPr sz="9000" spc="-200"/>
            </a:pPr>
            <a:r>
              <a:t>IV. Application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Custom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Helvetica Neue</vt:lpstr>
      <vt:lpstr>Helvetica Neue Light</vt:lpstr>
      <vt:lpstr>Helvetica Neue Medium</vt:lpstr>
      <vt:lpstr>30_BasicColor</vt:lpstr>
      <vt:lpstr>PowerPoint Presentation</vt:lpstr>
      <vt:lpstr>Let Us Press On (part 2)</vt:lpstr>
      <vt:lpstr>I. Maturity (v.1-3)</vt:lpstr>
      <vt:lpstr>Fundamentals 1. You cannot lose your salvation 2. Not a passage to break fellowship over 3. Apostasy: the abandonment or renunciation of religious belief</vt:lpstr>
      <vt:lpstr>I. Maturity (v.1-3) II. Apostasy (v.4-6)</vt:lpstr>
      <vt:lpstr>I. Maturity (v.1-3) II. Apostasy (v.4-6) III. Illustrated (v.7-8)</vt:lpstr>
      <vt:lpstr>I. Maturity (v.1-3) II. Apostasy (v.4-6) III. Illustrated (v.7-8) IV. Application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iz999</cp:lastModifiedBy>
  <cp:revision>1</cp:revision>
  <dcterms:modified xsi:type="dcterms:W3CDTF">2025-07-27T14:22:32Z</dcterms:modified>
</cp:coreProperties>
</file>